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sldIdLst>
    <p:sldId id="257" r:id="rId2"/>
    <p:sldId id="258" r:id="rId3"/>
    <p:sldId id="259" r:id="rId4"/>
    <p:sldId id="260" r:id="rId5"/>
    <p:sldId id="366" r:id="rId6"/>
    <p:sldId id="261" r:id="rId7"/>
    <p:sldId id="265" r:id="rId8"/>
    <p:sldId id="262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369" r:id="rId19"/>
    <p:sldId id="274" r:id="rId20"/>
    <p:sldId id="367" r:id="rId21"/>
    <p:sldId id="275" r:id="rId22"/>
    <p:sldId id="368" r:id="rId23"/>
    <p:sldId id="370" r:id="rId24"/>
    <p:sldId id="276" r:id="rId25"/>
    <p:sldId id="277" r:id="rId26"/>
    <p:sldId id="278" r:id="rId27"/>
    <p:sldId id="279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469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6" r:id="rId63"/>
    <p:sldId id="371" r:id="rId64"/>
    <p:sldId id="470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3" autoAdjust="0"/>
    <p:restoredTop sz="75135" autoAdjust="0"/>
  </p:normalViewPr>
  <p:slideViewPr>
    <p:cSldViewPr showGuides="1">
      <p:cViewPr varScale="1">
        <p:scale>
          <a:sx n="56" d="100"/>
          <a:sy n="56" d="100"/>
        </p:scale>
        <p:origin x="1602" y="30"/>
      </p:cViewPr>
      <p:guideLst>
        <p:guide orient="horz" pos="2159"/>
        <p:guide pos="287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 varScale="1">
      <p:scale>
        <a:sx n="100" d="100"/>
        <a:sy n="10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83FED8-D302-42C5-9B1D-CAF079304B11}" type="datetime1"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2019/12/12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0" marR="0" lvl="0" indent="0" algn="l" defTabSz="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0" marR="0" lvl="0" indent="0" algn="l" defTabSz="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0" marR="0" lvl="0" indent="0" algn="l" defTabSz="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0" marR="0" lvl="0" indent="0" algn="l" defTabSz="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AC634D2-219E-47B3-ABC9-CE94E3949EF4}" type="slidenum"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437899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1925637" y="0"/>
            <a:ext cx="8518525" cy="6389688"/>
          </a:xfrm>
          <a:ln/>
        </p:spPr>
      </p:sp>
      <p:sp>
        <p:nvSpPr>
          <p:cNvPr id="15363" name="Rectangle 3"/>
          <p:cNvSpPr>
            <a:spLocks noGrp="1" noRot="1" noChangeAspect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789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83FED8-D302-42C5-9B1D-CAF079304B11}" type="datetime1">
              <a:rPr kumimoji="1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2019/12/12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646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83FED8-D302-42C5-9B1D-CAF079304B11}" type="datetime1">
              <a:rPr kumimoji="1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2019/12/12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426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26628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>
              <a:buChar char="•"/>
            </a:pPr>
            <a:fld id="{BB962C8B-B14F-4D97-AF65-F5344CB8AC3E}" type="datetime1">
              <a:rPr lang="zh-CN" altLang="en-US" dirty="0"/>
              <a:t>2019/12/12</a:t>
            </a:fld>
            <a:endParaRPr lang="zh-CN" altLang="en-US" sz="1200" dirty="0"/>
          </a:p>
        </p:txBody>
      </p:sp>
      <p:sp>
        <p:nvSpPr>
          <p:cNvPr id="26629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Char char="•"/>
            </a:pPr>
            <a:fld id="{9A0DB2DC-4C9A-4742-B13C-FB6460FD3503}" type="slidenum">
              <a:rPr lang="zh-CN" altLang="en-US" dirty="0"/>
              <a:t>22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51951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588" y="0"/>
            <a:ext cx="0" cy="0"/>
          </a:xfrm>
          <a:ln/>
        </p:spPr>
      </p:sp>
      <p:sp>
        <p:nvSpPr>
          <p:cNvPr id="35843" name="备注占位符 2"/>
          <p:cNvSpPr>
            <a:spLocks noGrp="1" noRot="1" noChangeAspect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3194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3427412" y="0"/>
            <a:ext cx="7397750" cy="5549900"/>
          </a:xfrm>
          <a:ln/>
        </p:spPr>
      </p:sp>
      <p:sp>
        <p:nvSpPr>
          <p:cNvPr id="54275" name="备注占位符 2"/>
          <p:cNvSpPr>
            <a:spLocks noGrp="1" noRot="1" noChangeAspect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r>
              <a:rPr lang="zh-CN" altLang="en-US" dirty="0"/>
              <a:t>淤地坝</a:t>
            </a:r>
          </a:p>
        </p:txBody>
      </p:sp>
    </p:spTree>
    <p:extLst>
      <p:ext uri="{BB962C8B-B14F-4D97-AF65-F5344CB8AC3E}">
        <p14:creationId xmlns:p14="http://schemas.microsoft.com/office/powerpoint/2010/main" val="2030985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550862" y="0"/>
            <a:ext cx="5703887" cy="4279900"/>
          </a:xfrm>
          <a:ln/>
        </p:spPr>
      </p:sp>
      <p:sp>
        <p:nvSpPr>
          <p:cNvPr id="56323" name="Rectangle 3"/>
          <p:cNvSpPr>
            <a:spLocks noGrp="1" noRot="1" noChangeAspect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r>
              <a:rPr lang="zh-CN" altLang="en-US" dirty="0"/>
              <a:t>15座拦挡坝</a:t>
            </a:r>
          </a:p>
        </p:txBody>
      </p:sp>
    </p:spTree>
    <p:extLst>
      <p:ext uri="{BB962C8B-B14F-4D97-AF65-F5344CB8AC3E}">
        <p14:creationId xmlns:p14="http://schemas.microsoft.com/office/powerpoint/2010/main" val="3966650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83FED8-D302-42C5-9B1D-CAF079304B11}" type="datetime1"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2019/12/12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48770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83FED8-D302-42C5-9B1D-CAF079304B11}" type="datetime1"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2019/12/12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9008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83FED8-D302-42C5-9B1D-CAF079304B11}" type="datetime1"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2019/12/12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067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83FED8-D302-42C5-9B1D-CAF079304B11}" type="datetime1">
              <a:rPr kumimoji="1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2019/12/12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232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just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C41982-9130-4195-BA24-535911B619FA}" type="slidenum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just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C41982-9130-4195-BA24-535911B619FA}" type="slidenum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just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C41982-9130-4195-BA24-535911B619FA}" type="slidenum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just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C41982-9130-4195-BA24-535911B619FA}" type="slidenum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just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C41982-9130-4195-BA24-535911B619FA}" type="slidenum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just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C41982-9130-4195-BA24-535911B619FA}" type="slidenum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just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C41982-9130-4195-BA24-535911B619FA}" type="slidenum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just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C41982-9130-4195-BA24-535911B619FA}" type="slidenum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just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C41982-9130-4195-BA24-535911B619FA}" type="slidenum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just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C41982-9130-4195-BA24-535911B619FA}" type="slidenum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just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C41982-9130-4195-BA24-535911B619FA}" type="slidenum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en-US" altLang="zh-CN" dirty="0"/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 algn="just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C41982-9130-4195-BA24-535911B619FA}" type="slidenum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  <a:cs typeface="宋体" panose="02010600030101010101" pitchFamily="2" charset="-122"/>
          <a:sym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  <a:cs typeface="宋体" panose="02010600030101010101" pitchFamily="2" charset="-122"/>
          <a:sym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  <a:cs typeface="宋体" panose="02010600030101010101" pitchFamily="2" charset="-122"/>
          <a:sym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  <a:cs typeface="宋体" panose="02010600030101010101" pitchFamily="2" charset="-122"/>
          <a:sym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  <a:cs typeface="宋体" panose="02010600030101010101" pitchFamily="2" charset="-122"/>
          <a:sym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  <a:cs typeface="宋体" panose="02010600030101010101" pitchFamily="2" charset="-122"/>
          <a:sym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  <a:cs typeface="宋体" panose="02010600030101010101" pitchFamily="2" charset="-122"/>
          <a:sym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  <a:cs typeface="宋体" panose="02010600030101010101" pitchFamily="2" charset="-122"/>
          <a:sym typeface="宋体" panose="02010600030101010101" pitchFamily="2" charset="-122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v"/>
        <a:defRPr kumimoji="1" sz="320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charset="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charset="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charset="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charset="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hyperlink" Target="http://resource.smjy.net/staticres/tbfd/czpdx/tbfd/c1dl/c1dl07/c1dl0702/zstz.htm" TargetMode="Externa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jstbc.com/Article/UploadFiles/200912/2009121516410719.jp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://www.chinawater.com.cn/ztgz/xwzt/2008dzzt/djs/200805/t20080530_225565.ht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hi.baidu.com/stanfordyan/album/item/2cac60024f73001b4afb5129.html" TargetMode="External"/><Relationship Id="rId7" Type="http://schemas.openxmlformats.org/officeDocument/2006/relationships/image" Target="../media/image37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xixixi.net/thread-51286-1-1.html" TargetMode="Externa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6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jstbc.com/Article/UploadFiles/200912/2009121516283343.jpg" TargetMode="External"/><Relationship Id="rId5" Type="http://schemas.openxmlformats.org/officeDocument/2006/relationships/image" Target="../media/image55.jpeg"/><Relationship Id="rId4" Type="http://schemas.openxmlformats.org/officeDocument/2006/relationships/hyperlink" Target="http://b29.photo.store.qq.com/http_imgload.cgi?/rurl4_b=4df568d3ee537d4f2fd9787126d06b0912d0100d4d3a20a8dc266cb91755f20331c2d1ed525cd14de8d51637fe4f77fb020d94738ef6aa703d636d088ee7b65aa24a701207d01da9fce5ca41cc177cde549f5b11&amp;a=28&amp;b=29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emf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openxmlformats.org/officeDocument/2006/relationships/image" Target="../media/image12.jpeg"/><Relationship Id="rId4" Type="http://schemas.openxmlformats.org/officeDocument/2006/relationships/hyperlink" Target="http://news.qq.com/a/20100426/000984_1.htm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/>
          <p:nvPr/>
        </p:nvSpPr>
        <p:spPr>
          <a:xfrm>
            <a:off x="323850" y="620713"/>
            <a:ext cx="8712200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第十二章  灾害地质现象与环境地质问题</a:t>
            </a:r>
            <a:endParaRPr lang="zh-CN" altLang="en-US" sz="1100" dirty="0">
              <a:latin typeface="Arial" panose="020B0604020202020204" pitchFamily="34" charset="0"/>
            </a:endParaRPr>
          </a:p>
        </p:txBody>
      </p:sp>
      <p:sp>
        <p:nvSpPr>
          <p:cNvPr id="3075" name="Text Box 3"/>
          <p:cNvSpPr/>
          <p:nvPr/>
        </p:nvSpPr>
        <p:spPr>
          <a:xfrm>
            <a:off x="1692275" y="1763713"/>
            <a:ext cx="5040313" cy="4402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10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第一节  地震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第二节  滑坡</a:t>
            </a:r>
            <a:endParaRPr lang="en-US" altLang="zh-CN" sz="28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第三节  泥石流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第四节  地面沉降</a:t>
            </a:r>
            <a:endParaRPr lang="en-US" altLang="zh-CN" sz="28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第五节  地裂缝</a:t>
            </a:r>
            <a:endParaRPr lang="en-US" altLang="zh-CN" sz="28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第六节  岩溶地面塌陷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第七节</a:t>
            </a:r>
            <a:r>
              <a:rPr lang="en-US" altLang="zh-CN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 </a:t>
            </a: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海水入侵</a:t>
            </a:r>
            <a:endParaRPr lang="zh-CN" altLang="en-US" sz="28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3"/>
          <p:cNvSpPr/>
          <p:nvPr/>
        </p:nvSpPr>
        <p:spPr>
          <a:xfrm>
            <a:off x="3348038" y="6021388"/>
            <a:ext cx="36004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意大利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Vajont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水库滑坡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grpSp>
        <p:nvGrpSpPr>
          <p:cNvPr id="12291" name="Group 7"/>
          <p:cNvGrpSpPr/>
          <p:nvPr/>
        </p:nvGrpSpPr>
        <p:grpSpPr>
          <a:xfrm>
            <a:off x="1403350" y="1125538"/>
            <a:ext cx="6745288" cy="4464050"/>
            <a:chOff x="0" y="0"/>
            <a:chExt cx="10622" cy="7030"/>
          </a:xfrm>
        </p:grpSpPr>
        <p:pic>
          <p:nvPicPr>
            <p:cNvPr id="12292" name="Picture 3" descr="Figure 0-The Vajont landslide looking from upstream-2"/>
            <p:cNvPicPr>
              <a:picLocks noChangeAspect="1"/>
            </p:cNvPicPr>
            <p:nvPr/>
          </p:nvPicPr>
          <p:blipFill>
            <a:blip r:embed="rId2">
              <a:lum contrast="6000"/>
            </a:blip>
            <a:stretch>
              <a:fillRect/>
            </a:stretch>
          </p:blipFill>
          <p:spPr>
            <a:xfrm>
              <a:off x="0" y="0"/>
              <a:ext cx="10622" cy="70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293" name="Text Box 2"/>
            <p:cNvSpPr/>
            <p:nvPr/>
          </p:nvSpPr>
          <p:spPr>
            <a:xfrm>
              <a:off x="112" y="6462"/>
              <a:ext cx="4762" cy="4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黑体" panose="02010609060101010101" pitchFamily="49" charset="-122"/>
                </a:rPr>
                <a:t>从上游看，意大利</a:t>
              </a:r>
              <a:r>
                <a:rPr lang="en-US" altLang="zh-CN" sz="1400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黑体" panose="02010609060101010101" pitchFamily="49" charset="-122"/>
                </a:rPr>
                <a:t>Vajont</a:t>
              </a:r>
              <a:r>
                <a:rPr lang="zh-CN" altLang="en-US" sz="1400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黑体" panose="02010609060101010101" pitchFamily="49" charset="-122"/>
                </a:rPr>
                <a:t>水库滑坡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026"/>
          <p:cNvSpPr/>
          <p:nvPr/>
        </p:nvSpPr>
        <p:spPr>
          <a:xfrm>
            <a:off x="468313" y="765175"/>
            <a:ext cx="6048375" cy="29051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2. 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影响边坡稳定的因素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）地形地貌</a:t>
            </a:r>
          </a:p>
          <a:p>
            <a:pPr marL="0" lvl="0" indent="0" algn="just" defTabSz="91440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）岩土性质</a:t>
            </a:r>
          </a:p>
          <a:p>
            <a:pPr marL="0" lvl="0" indent="0" algn="just" defTabSz="91440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）地质构造</a:t>
            </a:r>
          </a:p>
          <a:p>
            <a:pPr marL="0" lvl="0" indent="0" algn="just" defTabSz="91440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4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）水文地质条件</a:t>
            </a:r>
          </a:p>
          <a:p>
            <a:pPr marL="0" lvl="0" indent="0" algn="just" defTabSz="91440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）其他诱发因素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028"/>
          <p:cNvSpPr/>
          <p:nvPr/>
        </p:nvSpPr>
        <p:spPr>
          <a:xfrm>
            <a:off x="611188" y="692150"/>
            <a:ext cx="7343775" cy="1920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）地形地貌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倾斜的边坡，有向临空面（沿切过临空面的滑动面）之外运动的趋势。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边坡倾角越大，边坡高度越大，越不稳定。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14339" name="Picture 3" descr="K259三公箐隧道进口边坡考察20060804-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8" y="3141663"/>
            <a:ext cx="4343400" cy="3260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0" name="Picture 4" descr="K261-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075" y="3141663"/>
            <a:ext cx="4330700" cy="3248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/>
          <p:nvPr/>
        </p:nvSpPr>
        <p:spPr>
          <a:xfrm>
            <a:off x="468313" y="404813"/>
            <a:ext cx="7924800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开挖坡脚是最常见的人为导致边坡失稳的原因。这是山区城市拓展建筑场地、及山区公路铁路建设中常见的问题。 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16387" name="Picture 6" descr="Landslide(cauduongbkd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1341438"/>
            <a:ext cx="3889375" cy="25288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8" name="Picture 3" descr="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225" y="1341438"/>
            <a:ext cx="4751388" cy="25669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9" name="Picture 2" descr="浙江甬台温高速路突发大面积山体滑坡事故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88" y="3860800"/>
            <a:ext cx="4321175" cy="2919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90" name="Text Box 3"/>
          <p:cNvSpPr/>
          <p:nvPr/>
        </p:nvSpPr>
        <p:spPr>
          <a:xfrm>
            <a:off x="539750" y="6453188"/>
            <a:ext cx="3889375" cy="304800"/>
          </a:xfrm>
          <a:prstGeom prst="rect">
            <a:avLst/>
          </a:prstGeom>
          <a:solidFill>
            <a:srgbClr val="CCFFFF">
              <a:alpha val="78038"/>
            </a:srgbClr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浙江甬台温高速路山体滑坡（</a:t>
            </a:r>
            <a:r>
              <a:rPr lang="en-US" altLang="zh-CN" sz="1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2004</a:t>
            </a:r>
            <a:r>
              <a:rPr lang="zh-CN" altLang="en-US" sz="1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</a:t>
            </a:r>
            <a:r>
              <a:rPr lang="en-US" altLang="zh-CN" sz="1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12</a:t>
            </a:r>
            <a:r>
              <a:rPr lang="zh-CN" altLang="en-US" sz="1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月</a:t>
            </a:r>
            <a:r>
              <a:rPr lang="en-US" altLang="zh-CN" sz="1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11</a:t>
            </a:r>
            <a:r>
              <a:rPr lang="zh-CN" altLang="en-US" sz="1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日）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16391" name="Picture 5" descr="xila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860800"/>
            <a:ext cx="4397375" cy="29035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392" name="Group 8"/>
          <p:cNvGrpSpPr/>
          <p:nvPr/>
        </p:nvGrpSpPr>
        <p:grpSpPr>
          <a:xfrm>
            <a:off x="6792913" y="4451350"/>
            <a:ext cx="1512887" cy="649288"/>
            <a:chOff x="0" y="0"/>
            <a:chExt cx="1814" cy="767"/>
          </a:xfrm>
        </p:grpSpPr>
        <p:sp>
          <p:nvSpPr>
            <p:cNvPr id="16393" name="AutoShape 9"/>
            <p:cNvSpPr/>
            <p:nvPr/>
          </p:nvSpPr>
          <p:spPr>
            <a:xfrm rot="2174427">
              <a:off x="0" y="591"/>
              <a:ext cx="227" cy="176"/>
            </a:xfrm>
            <a:prstGeom prst="rightArrow">
              <a:avLst>
                <a:gd name="adj1" fmla="val 50000"/>
                <a:gd name="adj2" fmla="val 32059"/>
              </a:avLst>
            </a:prstGeom>
            <a:solidFill>
              <a:srgbClr val="FF9900"/>
            </a:solidFill>
            <a:ln w="127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just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000099"/>
                </a:solidFill>
                <a:latin typeface="Arial" panose="020B0604020202020204" pitchFamily="34" charset="0"/>
                <a:ea typeface="楷体_GB2312" pitchFamily="1" charset="-122"/>
                <a:sym typeface="楷体_GB2312" pitchFamily="1" charset="-122"/>
              </a:endParaRPr>
            </a:p>
          </p:txBody>
        </p:sp>
        <p:sp>
          <p:nvSpPr>
            <p:cNvPr id="16394" name="AutoShape 10"/>
            <p:cNvSpPr/>
            <p:nvPr/>
          </p:nvSpPr>
          <p:spPr>
            <a:xfrm rot="2174427">
              <a:off x="908" y="272"/>
              <a:ext cx="227" cy="176"/>
            </a:xfrm>
            <a:prstGeom prst="rightArrow">
              <a:avLst>
                <a:gd name="adj1" fmla="val 50000"/>
                <a:gd name="adj2" fmla="val 32059"/>
              </a:avLst>
            </a:prstGeom>
            <a:solidFill>
              <a:srgbClr val="FF9900"/>
            </a:solidFill>
            <a:ln w="127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just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000099"/>
                </a:solidFill>
                <a:latin typeface="Arial" panose="020B0604020202020204" pitchFamily="34" charset="0"/>
                <a:ea typeface="楷体_GB2312" pitchFamily="1" charset="-122"/>
                <a:sym typeface="楷体_GB2312" pitchFamily="1" charset="-122"/>
              </a:endParaRPr>
            </a:p>
          </p:txBody>
        </p:sp>
        <p:sp>
          <p:nvSpPr>
            <p:cNvPr id="16395" name="AutoShape 11"/>
            <p:cNvSpPr/>
            <p:nvPr/>
          </p:nvSpPr>
          <p:spPr>
            <a:xfrm rot="2174427">
              <a:off x="1587" y="0"/>
              <a:ext cx="227" cy="176"/>
            </a:xfrm>
            <a:prstGeom prst="rightArrow">
              <a:avLst>
                <a:gd name="adj1" fmla="val 50000"/>
                <a:gd name="adj2" fmla="val 32059"/>
              </a:avLst>
            </a:prstGeom>
            <a:solidFill>
              <a:srgbClr val="FF9900"/>
            </a:solidFill>
            <a:ln w="127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just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000099"/>
                </a:solidFill>
                <a:latin typeface="Arial" panose="020B0604020202020204" pitchFamily="34" charset="0"/>
                <a:ea typeface="楷体_GB2312" pitchFamily="1" charset="-122"/>
                <a:sym typeface="楷体_GB2312" pitchFamily="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7" dur="10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" descr="F:\teaching图片资料1111\3 rocks岩石\rock sedimentary沉积岩\his10502_01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3543300"/>
            <a:ext cx="3743325" cy="3028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1" name="Text Box 2"/>
          <p:cNvSpPr/>
          <p:nvPr/>
        </p:nvSpPr>
        <p:spPr>
          <a:xfrm>
            <a:off x="412750" y="476250"/>
            <a:ext cx="7924800" cy="2549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(2)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边坡的岩土性质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第四纪沉积物中（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泥质、疏松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）：</a:t>
            </a:r>
          </a:p>
          <a:p>
            <a:pPr marL="0" lvl="0" indent="0" algn="just" defTabSz="91440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坡积物、泥质层、膨胀土、新近堆积的黄土。</a:t>
            </a:r>
          </a:p>
          <a:p>
            <a:pPr marL="0" lvl="0" indent="0" algn="just" defTabSz="914400" eaLnBrk="1" hangingPunct="1">
              <a:spcBef>
                <a:spcPts val="18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基岩中的</a:t>
            </a:r>
            <a:r>
              <a:rPr lang="zh-CN" altLang="en-US" sz="2400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“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易滑地层</a:t>
            </a:r>
            <a:r>
              <a:rPr lang="zh-CN" altLang="en-US" sz="2400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”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（泥质、片状矿物、有机质）：</a:t>
            </a:r>
          </a:p>
          <a:p>
            <a:pPr marL="0" lvl="0" indent="0" algn="just" defTabSz="91440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页岩、粘土岩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、煤层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、板岩、千枚岩、火山凝灰岩。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17412" name="Picture 3" descr="F:\teaching图片资料1111\3 rocks岩石\rock metamorphic变质岩\green_sla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025" y="3573463"/>
            <a:ext cx="4406900" cy="30686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3" name="TextBox 4"/>
          <p:cNvSpPr/>
          <p:nvPr/>
        </p:nvSpPr>
        <p:spPr>
          <a:xfrm>
            <a:off x="3419475" y="3644900"/>
            <a:ext cx="647700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000099"/>
                </a:solidFill>
                <a:ea typeface="楷体_GB2312" pitchFamily="1" charset="-122"/>
              </a:rPr>
              <a:t>页岩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17414" name="TextBox 5"/>
          <p:cNvSpPr/>
          <p:nvPr/>
        </p:nvSpPr>
        <p:spPr>
          <a:xfrm>
            <a:off x="8172450" y="3716338"/>
            <a:ext cx="647700" cy="339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000099"/>
                </a:solidFill>
                <a:ea typeface="楷体_GB2312" pitchFamily="1" charset="-122"/>
              </a:rPr>
              <a:t>板岩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3"/>
          <p:cNvSpPr/>
          <p:nvPr/>
        </p:nvSpPr>
        <p:spPr>
          <a:xfrm>
            <a:off x="539750" y="476250"/>
            <a:ext cx="7199313" cy="2792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(3)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地质构造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边坡中同坡向倾斜的软弱结构面：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断裂构造 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ts val="3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沉积岩层面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ts val="3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片理构造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ts val="3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软弱夹层。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18435" name="Picture 4" descr="F:\teaching图片资料1111\5内动力地质作用及地质构造\reverse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725" y="1484313"/>
            <a:ext cx="3633788" cy="537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6" name="Picture 5" descr="F:\teaching图片资料1111\3 rocks岩石\rock sedimentary沉积岩\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3568700"/>
            <a:ext cx="4386263" cy="3289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7" name="TextBox 6"/>
          <p:cNvSpPr/>
          <p:nvPr/>
        </p:nvSpPr>
        <p:spPr>
          <a:xfrm>
            <a:off x="684213" y="6413500"/>
            <a:ext cx="719137" cy="400050"/>
          </a:xfrm>
          <a:prstGeom prst="rect">
            <a:avLst/>
          </a:prstGeom>
          <a:solidFill>
            <a:srgbClr val="E9DFC4">
              <a:alpha val="50195"/>
            </a:srgbClr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C00000"/>
                </a:solidFill>
                <a:ea typeface="楷体_GB2312" pitchFamily="1" charset="-122"/>
              </a:rPr>
              <a:t>层理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18438" name="TextBox 7"/>
          <p:cNvSpPr/>
          <p:nvPr/>
        </p:nvSpPr>
        <p:spPr>
          <a:xfrm>
            <a:off x="8101013" y="6413500"/>
            <a:ext cx="719137" cy="400050"/>
          </a:xfrm>
          <a:prstGeom prst="rect">
            <a:avLst/>
          </a:prstGeom>
          <a:solidFill>
            <a:srgbClr val="E9DFC4">
              <a:alpha val="50195"/>
            </a:srgbClr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C00000"/>
                </a:solidFill>
                <a:ea typeface="楷体_GB2312" pitchFamily="1" charset="-122"/>
              </a:rPr>
              <a:t>断裂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1028"/>
          <p:cNvSpPr/>
          <p:nvPr/>
        </p:nvSpPr>
        <p:spPr>
          <a:xfrm>
            <a:off x="611188" y="571500"/>
            <a:ext cx="7850187" cy="1920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(4)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水文地质条件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水使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岩土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软化，强度降低。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在边坡的各种地质条件中，水文地质条件是最易变化的，受自然及人为影响最大。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19459" name="Text Box 1030"/>
          <p:cNvSpPr/>
          <p:nvPr/>
        </p:nvSpPr>
        <p:spPr>
          <a:xfrm>
            <a:off x="611188" y="2997200"/>
            <a:ext cx="7993062" cy="2862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统计表明，大部分滑坡发生在雨季。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绝大多数滑坡的发生与地下水的作用有关。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鸡扒子滑坡：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发生于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1982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7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月，当月降雨量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637.2mm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，滑坡前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24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小时降雨量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247mm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026" descr="水位-位移关系曲线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77788"/>
            <a:ext cx="7994650" cy="52816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3" name="AutoShape 2054"/>
          <p:cNvSpPr/>
          <p:nvPr/>
        </p:nvSpPr>
        <p:spPr>
          <a:xfrm rot="10800000">
            <a:off x="6442075" y="3856038"/>
            <a:ext cx="2306638" cy="465137"/>
          </a:xfrm>
          <a:prstGeom prst="homePlate">
            <a:avLst>
              <a:gd name="adj" fmla="val 123861"/>
            </a:avLst>
          </a:prstGeom>
          <a:solidFill>
            <a:srgbClr val="CCFFFF"/>
          </a:solidFill>
          <a:ln w="9525" cap="flat" cmpd="sng">
            <a:solidFill>
              <a:srgbClr val="CC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rot="10800000" anchor="ctr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楷体_GB2312" pitchFamily="1" charset="-122"/>
              </a:rPr>
              <a:t>边坡运动速度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20484" name="AutoShape 2055"/>
          <p:cNvSpPr/>
          <p:nvPr/>
        </p:nvSpPr>
        <p:spPr>
          <a:xfrm rot="10800000">
            <a:off x="8101013" y="2852738"/>
            <a:ext cx="1042987" cy="431800"/>
          </a:xfrm>
          <a:prstGeom prst="homePlate">
            <a:avLst>
              <a:gd name="adj" fmla="val 60397"/>
            </a:avLst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endParaRPr lang="zh-CN" altLang="en-US" dirty="0">
              <a:solidFill>
                <a:srgbClr val="000099"/>
              </a:solidFill>
              <a:ea typeface="楷体_GB2312" pitchFamily="1" charset="-122"/>
            </a:endParaRPr>
          </a:p>
        </p:txBody>
      </p:sp>
      <p:sp>
        <p:nvSpPr>
          <p:cNvPr id="20485" name="AutoShape 2056"/>
          <p:cNvSpPr/>
          <p:nvPr/>
        </p:nvSpPr>
        <p:spPr>
          <a:xfrm rot="10800000">
            <a:off x="6516688" y="2276475"/>
            <a:ext cx="1728787" cy="466725"/>
          </a:xfrm>
          <a:prstGeom prst="homePlate">
            <a:avLst>
              <a:gd name="adj" fmla="val 92602"/>
            </a:avLst>
          </a:prstGeom>
          <a:solidFill>
            <a:srgbClr val="CCFFFF"/>
          </a:solidFill>
          <a:ln w="9525" cap="flat" cmpd="sng">
            <a:solidFill>
              <a:srgbClr val="CC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rot="10800000" anchor="ctr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楷体_GB2312" pitchFamily="1" charset="-122"/>
              </a:rPr>
              <a:t>水库水位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20486" name="Text Box 2057"/>
          <p:cNvSpPr/>
          <p:nvPr/>
        </p:nvSpPr>
        <p:spPr>
          <a:xfrm>
            <a:off x="395288" y="5589588"/>
            <a:ext cx="8353425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Vajont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水库滑坡发生前，边坡的运动速度与水库水位的变化关系极为密切。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32363" cy="3279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7" name="矩形 6"/>
          <p:cNvSpPr/>
          <p:nvPr/>
        </p:nvSpPr>
        <p:spPr>
          <a:xfrm>
            <a:off x="0" y="11113"/>
            <a:ext cx="4787900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FFFF00"/>
                </a:solidFill>
                <a:latin typeface="Heiti SC Light" charset="-122"/>
                <a:ea typeface="Heiti SC Light" charset="-122"/>
              </a:rPr>
              <a:t>2015</a:t>
            </a:r>
            <a:r>
              <a:rPr lang="zh-CN" altLang="en-US" sz="2400" b="1" dirty="0">
                <a:solidFill>
                  <a:srgbClr val="FFFF00"/>
                </a:solidFill>
                <a:latin typeface="Heiti SC Light" charset="-122"/>
                <a:ea typeface="Heiti SC Light" charset="-122"/>
              </a:rPr>
              <a:t>年</a:t>
            </a:r>
            <a:r>
              <a:rPr lang="en-US" altLang="zh-CN" sz="2400" b="1" dirty="0">
                <a:solidFill>
                  <a:srgbClr val="FFFF00"/>
                </a:solidFill>
                <a:latin typeface="Heiti SC Light" charset="-122"/>
                <a:ea typeface="Heiti SC Light" charset="-122"/>
              </a:rPr>
              <a:t>11</a:t>
            </a:r>
            <a:r>
              <a:rPr lang="zh-CN" altLang="en-US" sz="2400" b="1" dirty="0">
                <a:solidFill>
                  <a:srgbClr val="FFFF00"/>
                </a:solidFill>
                <a:latin typeface="Heiti SC Light" charset="-122"/>
                <a:ea typeface="Heiti SC Light" charset="-122"/>
              </a:rPr>
              <a:t>月</a:t>
            </a:r>
            <a:r>
              <a:rPr lang="en-US" altLang="zh-CN" sz="2400" b="1" dirty="0">
                <a:solidFill>
                  <a:srgbClr val="FFFF00"/>
                </a:solidFill>
                <a:latin typeface="Heiti SC Light" charset="-122"/>
                <a:ea typeface="Heiti SC Light" charset="-122"/>
              </a:rPr>
              <a:t>13</a:t>
            </a:r>
            <a:r>
              <a:rPr lang="zh-CN" altLang="en-US" sz="2400" b="1" dirty="0">
                <a:solidFill>
                  <a:srgbClr val="FFFF00"/>
                </a:solidFill>
                <a:latin typeface="Heiti SC Light" charset="-122"/>
                <a:ea typeface="Heiti SC Light" charset="-122"/>
              </a:rPr>
              <a:t>日浙江丽水山体滑坡，方量</a:t>
            </a:r>
            <a:r>
              <a:rPr lang="en-US" altLang="zh-CN" sz="2400" b="1" dirty="0">
                <a:solidFill>
                  <a:srgbClr val="FFFF00"/>
                </a:solidFill>
                <a:latin typeface="Heiti SC Light" charset="-122"/>
                <a:ea typeface="Heiti SC Light" charset="-122"/>
              </a:rPr>
              <a:t>30</a:t>
            </a:r>
            <a:r>
              <a:rPr lang="zh-CN" altLang="en-US" sz="2400" b="1" dirty="0">
                <a:solidFill>
                  <a:srgbClr val="FFFF00"/>
                </a:solidFill>
                <a:latin typeface="Heiti SC Light" charset="-122"/>
                <a:ea typeface="Heiti SC Light" charset="-122"/>
              </a:rPr>
              <a:t>余万方，数十人遇难</a:t>
            </a:r>
            <a:endParaRPr lang="zh-CN" altLang="en-US" sz="2400" dirty="0">
              <a:solidFill>
                <a:srgbClr val="FFFF00"/>
              </a:solidFill>
              <a:latin typeface="Heiti SC Light" charset="-122"/>
              <a:ea typeface="Heiti SC Light" charset="-122"/>
            </a:endParaRPr>
          </a:p>
        </p:txBody>
      </p:sp>
      <p:pic>
        <p:nvPicPr>
          <p:cNvPr id="21508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838" y="3300413"/>
            <a:ext cx="5364162" cy="35766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9" name="矩形 2"/>
          <p:cNvSpPr/>
          <p:nvPr/>
        </p:nvSpPr>
        <p:spPr>
          <a:xfrm>
            <a:off x="3779838" y="3332163"/>
            <a:ext cx="5364162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>
              <a:spcBef>
                <a:spcPct val="0"/>
              </a:spcBef>
              <a:buClrTx/>
              <a:buNone/>
            </a:pPr>
            <a:r>
              <a:rPr lang="en-US" altLang="zh-CN" sz="2400" b="1" dirty="0">
                <a:solidFill>
                  <a:srgbClr val="0000CC"/>
                </a:solidFill>
                <a:latin typeface="Heiti SC Light" charset="-122"/>
                <a:ea typeface="Heiti SC Light" charset="-122"/>
              </a:rPr>
              <a:t>2016</a:t>
            </a:r>
            <a:r>
              <a:rPr lang="zh-CN" altLang="en-US" sz="2400" b="1" dirty="0">
                <a:solidFill>
                  <a:srgbClr val="0000CC"/>
                </a:solidFill>
                <a:latin typeface="Heiti SC Light" charset="-122"/>
                <a:ea typeface="Heiti SC Light" charset="-122"/>
              </a:rPr>
              <a:t>年</a:t>
            </a:r>
            <a:r>
              <a:rPr lang="en-US" altLang="zh-CN" sz="2400" b="1" dirty="0">
                <a:solidFill>
                  <a:srgbClr val="0000CC"/>
                </a:solidFill>
                <a:latin typeface="Heiti SC Light" charset="-122"/>
                <a:ea typeface="Heiti SC Light" charset="-122"/>
              </a:rPr>
              <a:t>9</a:t>
            </a:r>
            <a:r>
              <a:rPr lang="zh-CN" altLang="en-US" sz="2400" b="1" dirty="0">
                <a:solidFill>
                  <a:srgbClr val="0000CC"/>
                </a:solidFill>
                <a:latin typeface="Heiti SC Light" charset="-122"/>
                <a:ea typeface="Heiti SC Light" charset="-122"/>
              </a:rPr>
              <a:t>月</a:t>
            </a:r>
            <a:r>
              <a:rPr lang="en-US" altLang="zh-CN" sz="2400" b="1" dirty="0">
                <a:solidFill>
                  <a:srgbClr val="0000CC"/>
                </a:solidFill>
                <a:latin typeface="Heiti SC Light" charset="-122"/>
                <a:ea typeface="Heiti SC Light" charset="-122"/>
              </a:rPr>
              <a:t>28</a:t>
            </a:r>
            <a:r>
              <a:rPr lang="zh-CN" altLang="en-US" sz="2400" b="1" dirty="0">
                <a:solidFill>
                  <a:srgbClr val="0000CC"/>
                </a:solidFill>
                <a:latin typeface="Heiti SC Light" charset="-122"/>
                <a:ea typeface="Heiti SC Light" charset="-122"/>
              </a:rPr>
              <a:t>日浙江丽水发生山体滑坡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/>
          <p:nvPr/>
        </p:nvSpPr>
        <p:spPr>
          <a:xfrm>
            <a:off x="468313" y="549275"/>
            <a:ext cx="7570787" cy="1955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(5)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其他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地震</a:t>
            </a:r>
          </a:p>
          <a:p>
            <a:pPr marL="0" lvl="0" indent="0" defTabSz="91440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1960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年智利大地震，曾造成数以千计的滑坡和崩塌。</a:t>
            </a:r>
          </a:p>
          <a:p>
            <a:pPr marL="0" lvl="0" indent="0" defTabSz="91440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汶川地震，导致大量滑塌，摧毁村镇、道路，堵塞河流。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22531" name="Picture 5" descr="e33e39f8ba50d11cd9f9fdc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463" y="3141663"/>
            <a:ext cx="4284662" cy="321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2" name="Picture 6" descr="earthquake landslide in Alaska(pubs"/>
          <p:cNvPicPr>
            <a:picLocks noChangeAspect="1"/>
          </p:cNvPicPr>
          <p:nvPr/>
        </p:nvPicPr>
        <p:blipFill>
          <a:blip r:embed="rId3">
            <a:lum contrast="6000"/>
          </a:blip>
          <a:stretch>
            <a:fillRect/>
          </a:stretch>
        </p:blipFill>
        <p:spPr>
          <a:xfrm>
            <a:off x="179388" y="3141663"/>
            <a:ext cx="4464050" cy="3163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3" name="Text Box 5"/>
          <p:cNvSpPr/>
          <p:nvPr/>
        </p:nvSpPr>
        <p:spPr>
          <a:xfrm>
            <a:off x="212725" y="6003925"/>
            <a:ext cx="3494088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FFFFFF"/>
                </a:solidFill>
                <a:ea typeface="楷体_GB2312" pitchFamily="1" charset="-122"/>
              </a:rPr>
              <a:t>Alaska USA，2002 (图片来自pubs.usgs.gov)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22534" name="Text Box 6"/>
          <p:cNvSpPr/>
          <p:nvPr/>
        </p:nvSpPr>
        <p:spPr>
          <a:xfrm>
            <a:off x="4716463" y="6021388"/>
            <a:ext cx="1250950" cy="304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FFFFFF"/>
                </a:solidFill>
                <a:ea typeface="黑体" panose="02010609060101010101" pitchFamily="49" charset="-122"/>
              </a:rPr>
              <a:t>汶川地震滑坡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1"/>
          <p:cNvSpPr/>
          <p:nvPr/>
        </p:nvSpPr>
        <p:spPr>
          <a:xfrm>
            <a:off x="612775" y="549275"/>
            <a:ext cx="7489825" cy="2451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spcAft>
                <a:spcPts val="40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第二节 滑坡</a:t>
            </a:r>
          </a:p>
          <a:p>
            <a:pPr marL="0" lvl="0" indent="0" defTabSz="91440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1.滑坡现象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2.影响边坡稳定的因素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3.滑坡防治方法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4099" name="Picture 1" descr="F:\teaching图片资料1111\landslide滑坡\Picures of the landslide-1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5263"/>
            <a:ext cx="3101975" cy="212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0" name="Picture 6" descr="http://www.cjstbc.com/Article/UploadFiles/200912/2009121516410719.jp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638" y="4005263"/>
            <a:ext cx="3033712" cy="21320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1" name="Picture 5" descr="backyardslid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925" y="4005263"/>
            <a:ext cx="3024188" cy="21129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8" descr="W02008053055217118606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67813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8" descr="唐家山堰塞湖概况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333375"/>
            <a:ext cx="5100638" cy="4540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79" name="Text Box 6"/>
          <p:cNvSpPr/>
          <p:nvPr/>
        </p:nvSpPr>
        <p:spPr>
          <a:xfrm>
            <a:off x="4716463" y="692150"/>
            <a:ext cx="2347912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唐家山堰塞湖</a:t>
            </a:r>
            <a:endParaRPr lang="zh-CN" altLang="en-US" sz="12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pic>
        <p:nvPicPr>
          <p:cNvPr id="24580" name="Picture 10" descr="2cac60024f73001b4afb512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0" y="333375"/>
            <a:ext cx="2930525" cy="32242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1" name="Picture 11" descr="nr080610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75" y="4081463"/>
            <a:ext cx="3019425" cy="2571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2" name="Picture 6" descr="W020080530567109377363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8913" y="3895725"/>
            <a:ext cx="2471737" cy="2962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3"/>
          <p:cNvSpPr/>
          <p:nvPr/>
        </p:nvSpPr>
        <p:spPr>
          <a:xfrm>
            <a:off x="467715" y="593784"/>
            <a:ext cx="7856905" cy="8309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>
              <a:spcBef>
                <a:spcPct val="0"/>
              </a:spcBef>
              <a:buClrTx/>
              <a:buNone/>
            </a:pP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重大生产安全责任事故：</a:t>
            </a:r>
            <a:endParaRPr lang="en-US" altLang="zh-CN" sz="24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defTabSz="914400">
              <a:spcBef>
                <a:spcPct val="0"/>
              </a:spcBef>
              <a:buClrTx/>
              <a:buNone/>
            </a:pP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2015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深圳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光明新区渣土受纳场</a:t>
            </a:r>
            <a:r>
              <a:rPr lang="zh-CN" altLang="en-US" sz="2400" dirty="0">
                <a:solidFill>
                  <a:srgbClr val="0000CC"/>
                </a:solidFill>
                <a:ea typeface="黑体" panose="02010609060101010101" pitchFamily="49" charset="-122"/>
              </a:rPr>
              <a:t>“</a:t>
            </a:r>
            <a:r>
              <a:rPr lang="en-US" altLang="zh-CN" sz="2400" dirty="0">
                <a:solidFill>
                  <a:srgbClr val="0000CC"/>
                </a:solidFill>
                <a:ea typeface="黑体" panose="02010609060101010101" pitchFamily="49" charset="-122"/>
              </a:rPr>
              <a:t>12·20</a:t>
            </a:r>
            <a:r>
              <a:rPr lang="en-US" altLang="zh-CN" sz="2400" dirty="0" smtClean="0">
                <a:solidFill>
                  <a:srgbClr val="0000CC"/>
                </a:solidFill>
                <a:ea typeface="黑体" panose="02010609060101010101" pitchFamily="49" charset="-122"/>
              </a:rPr>
              <a:t>”</a:t>
            </a:r>
            <a:r>
              <a:rPr lang="zh-CN" altLang="en-US" sz="24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特大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滑坡事故</a:t>
            </a:r>
          </a:p>
        </p:txBody>
      </p:sp>
      <p:pic>
        <p:nvPicPr>
          <p:cNvPr id="25603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538" y="1641475"/>
            <a:ext cx="3954462" cy="2447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4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538" y="4522788"/>
            <a:ext cx="3954462" cy="2217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5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88" y="2146300"/>
            <a:ext cx="4927600" cy="36718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矩形 4"/>
          <p:cNvSpPr/>
          <p:nvPr/>
        </p:nvSpPr>
        <p:spPr>
          <a:xfrm>
            <a:off x="539720" y="692810"/>
            <a:ext cx="7776540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Heiti SC Light" charset="-122"/>
                <a:ea typeface="Heiti SC Light" charset="-122"/>
              </a:rPr>
              <a:t>2015</a:t>
            </a:r>
            <a:r>
              <a:rPr lang="zh-CN" altLang="en-US" sz="2400" b="1" dirty="0">
                <a:solidFill>
                  <a:srgbClr val="0000FF"/>
                </a:solidFill>
                <a:latin typeface="Heiti SC Light" charset="-122"/>
                <a:ea typeface="Heiti SC Light" charset="-122"/>
              </a:rPr>
              <a:t>年</a:t>
            </a:r>
            <a:r>
              <a:rPr lang="en-US" altLang="zh-CN" sz="2400" b="1" dirty="0">
                <a:solidFill>
                  <a:srgbClr val="0000FF"/>
                </a:solidFill>
                <a:latin typeface="Heiti SC Light" charset="-122"/>
                <a:ea typeface="Heiti SC Light" charset="-122"/>
              </a:rPr>
              <a:t>11</a:t>
            </a:r>
            <a:r>
              <a:rPr lang="zh-CN" altLang="en-US" sz="2400" b="1" dirty="0">
                <a:solidFill>
                  <a:srgbClr val="0000FF"/>
                </a:solidFill>
                <a:latin typeface="Heiti SC Light" charset="-122"/>
                <a:ea typeface="Heiti SC Light" charset="-122"/>
              </a:rPr>
              <a:t>月</a:t>
            </a:r>
            <a:r>
              <a:rPr lang="en-US" altLang="zh-CN" sz="2400" b="1" dirty="0">
                <a:solidFill>
                  <a:srgbClr val="0000FF"/>
                </a:solidFill>
                <a:latin typeface="Heiti SC Light" charset="-122"/>
                <a:ea typeface="Heiti SC Light" charset="-122"/>
              </a:rPr>
              <a:t>21</a:t>
            </a:r>
            <a:r>
              <a:rPr lang="zh-CN" altLang="en-US" sz="2400" b="1" dirty="0">
                <a:solidFill>
                  <a:srgbClr val="0000FF"/>
                </a:solidFill>
                <a:latin typeface="Heiti SC Light" charset="-122"/>
                <a:ea typeface="Heiti SC Light" charset="-122"/>
              </a:rPr>
              <a:t>日缅甸玉石矿场山体滑坡</a:t>
            </a:r>
            <a:r>
              <a:rPr lang="zh-CN" altLang="en-US" sz="2400" b="1" dirty="0" smtClean="0">
                <a:solidFill>
                  <a:srgbClr val="0000FF"/>
                </a:solidFill>
                <a:latin typeface="Heiti SC Light" charset="-122"/>
                <a:ea typeface="Heiti SC Light" charset="-122"/>
              </a:rPr>
              <a:t>，</a:t>
            </a:r>
            <a:r>
              <a:rPr lang="en-US" altLang="zh-CN" sz="2400" b="1" dirty="0" smtClean="0">
                <a:solidFill>
                  <a:srgbClr val="0000FF"/>
                </a:solidFill>
                <a:latin typeface="Heiti SC Light" charset="-122"/>
                <a:ea typeface="Heiti SC Light" charset="-122"/>
              </a:rPr>
              <a:t>200</a:t>
            </a:r>
            <a:r>
              <a:rPr lang="zh-CN" altLang="en-US" sz="2400" b="1" dirty="0" smtClean="0">
                <a:solidFill>
                  <a:srgbClr val="0000FF"/>
                </a:solidFill>
                <a:latin typeface="Heiti SC Light" charset="-122"/>
                <a:ea typeface="Heiti SC Light" charset="-122"/>
              </a:rPr>
              <a:t>多人</a:t>
            </a:r>
            <a:r>
              <a:rPr lang="zh-CN" altLang="en-US" sz="2400" b="1" dirty="0">
                <a:solidFill>
                  <a:srgbClr val="0000FF"/>
                </a:solidFill>
                <a:latin typeface="Heiti SC Light" charset="-122"/>
                <a:ea typeface="Heiti SC Light" charset="-122"/>
              </a:rPr>
              <a:t>遇难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96" y="1700880"/>
            <a:ext cx="6286439" cy="4149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145" y="1700880"/>
            <a:ext cx="2282206" cy="4149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3"/>
          <p:cNvSpPr/>
          <p:nvPr/>
        </p:nvSpPr>
        <p:spPr>
          <a:xfrm>
            <a:off x="684213" y="836613"/>
            <a:ext cx="7416800" cy="3200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3. 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滑坡防治方法</a:t>
            </a:r>
            <a:endParaRPr lang="en-US" altLang="zh-CN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）排水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）支挡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）减重和反压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4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）护坡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）监测</a:t>
            </a:r>
            <a:endParaRPr lang="zh-CN" altLang="en-US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3"/>
          <p:cNvSpPr/>
          <p:nvPr/>
        </p:nvSpPr>
        <p:spPr>
          <a:xfrm>
            <a:off x="468313" y="692150"/>
            <a:ext cx="8496300" cy="2862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(1)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排水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在可能滑坡范围之外，拦截和旁引。做截水明沟或截水盲沟；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在可能滑坡体范围之内，防渗和引出。做坡面防渗、排水沟和支撑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排水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盲沟。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水的作用：造成岩土土体软化，孔隙水压力增加对岩土体稳定不利。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29699" name="Picture 8" descr="7"/>
          <p:cNvPicPr preferRelativeResize="0">
            <a:picLocks noChangeAspect="1"/>
          </p:cNvPicPr>
          <p:nvPr/>
        </p:nvPicPr>
        <p:blipFill>
          <a:blip r:embed="rId2"/>
          <a:srcRect b="7822"/>
          <a:stretch>
            <a:fillRect/>
          </a:stretch>
        </p:blipFill>
        <p:spPr>
          <a:xfrm>
            <a:off x="2719388" y="3578225"/>
            <a:ext cx="6443662" cy="3328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0" name="Text Box 6"/>
          <p:cNvSpPr/>
          <p:nvPr/>
        </p:nvSpPr>
        <p:spPr>
          <a:xfrm>
            <a:off x="6084888" y="3830638"/>
            <a:ext cx="3024187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边坡加固及排水措施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排水沟示意图"/>
          <p:cNvPicPr preferRelativeResize="0"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6413"/>
          </a:xfrm>
          <a:ln>
            <a:solidFill>
              <a:srgbClr val="FFFFFF">
                <a:alpha val="100000"/>
              </a:srgbClr>
            </a:solidFill>
            <a:miter lim="800000"/>
            <a:headEnd/>
            <a:tailEnd/>
          </a:ln>
        </p:spPr>
      </p:pic>
      <p:sp>
        <p:nvSpPr>
          <p:cNvPr id="30723" name="Text Box 4"/>
          <p:cNvSpPr/>
          <p:nvPr/>
        </p:nvSpPr>
        <p:spPr>
          <a:xfrm>
            <a:off x="1692275" y="6237288"/>
            <a:ext cx="5183188" cy="5270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ctr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边坡排水沟示意图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25604" name="Picture 5" descr="通关隧道滑坡22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438" y="44450"/>
            <a:ext cx="3703637" cy="4941888"/>
          </a:xfrm>
          <a:prstGeom prst="rect">
            <a:avLst/>
          </a:prstGeom>
          <a:noFill/>
          <a:ln w="254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>
                                      <p:cBhvr>
                                        <p:cTn id="7" dur="10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盲沟示意剖面"/>
          <p:cNvPicPr preferRelativeResize="0"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44450"/>
            <a:ext cx="9144000" cy="5905500"/>
          </a:xfrm>
          <a:ln/>
        </p:spPr>
      </p:pic>
      <p:sp>
        <p:nvSpPr>
          <p:cNvPr id="31747" name="TextBox 3"/>
          <p:cNvSpPr/>
          <p:nvPr/>
        </p:nvSpPr>
        <p:spPr>
          <a:xfrm>
            <a:off x="2916238" y="6092825"/>
            <a:ext cx="2879725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排水盲沟示意图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grpSp>
        <p:nvGrpSpPr>
          <p:cNvPr id="26628" name="Group 4"/>
          <p:cNvGrpSpPr/>
          <p:nvPr/>
        </p:nvGrpSpPr>
        <p:grpSpPr>
          <a:xfrm>
            <a:off x="539750" y="330200"/>
            <a:ext cx="7883525" cy="5330825"/>
            <a:chOff x="0" y="0"/>
            <a:chExt cx="12414" cy="8394"/>
          </a:xfrm>
        </p:grpSpPr>
        <p:pic>
          <p:nvPicPr>
            <p:cNvPr id="31749" name="Picture 6" descr="F:\teaching图片资料1111\landslide滑坡\Water drainage-4 copy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415" cy="839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1750" name="矩形 3"/>
            <p:cNvSpPr/>
            <p:nvPr/>
          </p:nvSpPr>
          <p:spPr>
            <a:xfrm>
              <a:off x="172" y="7508"/>
              <a:ext cx="9639" cy="720"/>
            </a:xfrm>
            <a:prstGeom prst="rect">
              <a:avLst/>
            </a:prstGeom>
            <a:solidFill>
              <a:srgbClr val="99CCFF">
                <a:alpha val="50195"/>
              </a:srgbClr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黑体" panose="02010609060101010101" pitchFamily="49" charset="-122"/>
                </a:rPr>
                <a:t>英国南威尔士</a:t>
              </a:r>
              <a:r>
                <a:rPr lang="en-US" altLang="zh-CN" sz="2400" dirty="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黑体" panose="02010609060101010101" pitchFamily="49" charset="-122"/>
                </a:rPr>
                <a:t>Henllys</a:t>
              </a:r>
              <a:r>
                <a:rPr lang="zh-CN" altLang="en-US" sz="2400" dirty="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黑体" panose="02010609060101010101" pitchFamily="49" charset="-122"/>
                </a:rPr>
                <a:t>滑坡治理（排水盲沟）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31751" name="下箭头 7"/>
            <p:cNvSpPr/>
            <p:nvPr/>
          </p:nvSpPr>
          <p:spPr>
            <a:xfrm>
              <a:off x="2723" y="3336"/>
              <a:ext cx="679" cy="1092"/>
            </a:xfrm>
            <a:prstGeom prst="downArrow">
              <a:avLst>
                <a:gd name="adj1" fmla="val 50000"/>
                <a:gd name="adj2" fmla="val 50190"/>
              </a:avLst>
            </a:prstGeom>
            <a:noFill/>
            <a:ln w="9525" cap="flat" cmpd="sng">
              <a:solidFill>
                <a:srgbClr val="C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just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000099"/>
                </a:solidFill>
                <a:ea typeface="楷体_GB2312" pitchFamily="1" charset="-122"/>
              </a:endParaRPr>
            </a:p>
          </p:txBody>
        </p:sp>
        <p:sp>
          <p:nvSpPr>
            <p:cNvPr id="31752" name="下箭头 8"/>
            <p:cNvSpPr/>
            <p:nvPr/>
          </p:nvSpPr>
          <p:spPr>
            <a:xfrm>
              <a:off x="4195" y="2385"/>
              <a:ext cx="680" cy="1091"/>
            </a:xfrm>
            <a:prstGeom prst="downArrow">
              <a:avLst>
                <a:gd name="adj1" fmla="val 50000"/>
                <a:gd name="adj2" fmla="val 50063"/>
              </a:avLst>
            </a:prstGeom>
            <a:noFill/>
            <a:ln w="9525" cap="flat" cmpd="sng">
              <a:solidFill>
                <a:srgbClr val="C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just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000099"/>
                </a:solidFill>
                <a:ea typeface="楷体_GB2312" pitchFamily="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5" descr="边坡的支挡加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75" y="620713"/>
            <a:ext cx="4978400" cy="5373687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CCFFFF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32771" name="Text Box 2"/>
          <p:cNvSpPr/>
          <p:nvPr/>
        </p:nvSpPr>
        <p:spPr>
          <a:xfrm>
            <a:off x="533400" y="609600"/>
            <a:ext cx="2382838" cy="2266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(2)</a:t>
            </a: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支挡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抗滑挡墙</a:t>
            </a:r>
          </a:p>
          <a:p>
            <a:pPr marL="0" lvl="0" indent="0" defTabSz="91440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锚固</a:t>
            </a:r>
          </a:p>
          <a:p>
            <a:pPr marL="0" lvl="0" indent="0" defTabSz="91440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抗滑桩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32772" name="Line 4"/>
          <p:cNvSpPr/>
          <p:nvPr/>
        </p:nvSpPr>
        <p:spPr>
          <a:xfrm>
            <a:off x="4067175" y="1989138"/>
            <a:ext cx="0" cy="215900"/>
          </a:xfrm>
          <a:prstGeom prst="line">
            <a:avLst/>
          </a:prstGeom>
          <a:ln w="9525">
            <a:noFill/>
          </a:ln>
        </p:spPr>
      </p:sp>
      <p:grpSp>
        <p:nvGrpSpPr>
          <p:cNvPr id="28677" name="Group 5"/>
          <p:cNvGrpSpPr/>
          <p:nvPr/>
        </p:nvGrpSpPr>
        <p:grpSpPr>
          <a:xfrm>
            <a:off x="3263900" y="1220788"/>
            <a:ext cx="1452563" cy="1338262"/>
            <a:chOff x="0" y="0"/>
            <a:chExt cx="1043" cy="1001"/>
          </a:xfrm>
        </p:grpSpPr>
        <p:sp>
          <p:nvSpPr>
            <p:cNvPr id="32778" name="Freeform 6"/>
            <p:cNvSpPr/>
            <p:nvPr/>
          </p:nvSpPr>
          <p:spPr>
            <a:xfrm>
              <a:off x="332" y="581"/>
              <a:ext cx="340" cy="420"/>
            </a:xfrm>
            <a:custGeom>
              <a:avLst/>
              <a:gdLst>
                <a:gd name="txL" fmla="*/ 0 w 340"/>
                <a:gd name="txT" fmla="*/ 0 h 420"/>
                <a:gd name="txR" fmla="*/ 340 w 340"/>
                <a:gd name="txB" fmla="*/ 420 h 420"/>
              </a:gdLst>
              <a:ahLst/>
              <a:cxnLst>
                <a:cxn ang="0">
                  <a:pos x="144" y="0"/>
                </a:cxn>
                <a:cxn ang="0">
                  <a:pos x="12" y="292"/>
                </a:cxn>
                <a:cxn ang="0">
                  <a:pos x="0" y="412"/>
                </a:cxn>
                <a:cxn ang="0">
                  <a:pos x="240" y="420"/>
                </a:cxn>
                <a:cxn ang="0">
                  <a:pos x="257" y="281"/>
                </a:cxn>
                <a:cxn ang="0">
                  <a:pos x="340" y="20"/>
                </a:cxn>
                <a:cxn ang="0">
                  <a:pos x="192" y="12"/>
                </a:cxn>
              </a:cxnLst>
              <a:rect l="txL" t="txT" r="txR" b="txB"/>
              <a:pathLst>
                <a:path w="340" h="420">
                  <a:moveTo>
                    <a:pt x="144" y="0"/>
                  </a:moveTo>
                  <a:lnTo>
                    <a:pt x="12" y="292"/>
                  </a:lnTo>
                  <a:lnTo>
                    <a:pt x="0" y="412"/>
                  </a:lnTo>
                  <a:lnTo>
                    <a:pt x="240" y="420"/>
                  </a:lnTo>
                  <a:lnTo>
                    <a:pt x="257" y="281"/>
                  </a:lnTo>
                  <a:lnTo>
                    <a:pt x="340" y="20"/>
                  </a:lnTo>
                  <a:lnTo>
                    <a:pt x="192" y="12"/>
                  </a:lnTo>
                </a:path>
              </a:pathLst>
            </a:custGeom>
            <a:solidFill>
              <a:srgbClr val="FF9900">
                <a:alpha val="100000"/>
              </a:srgbClr>
            </a:solidFill>
            <a:ln w="9525" cap="flat" cmpd="sng">
              <a:solidFill>
                <a:srgbClr val="FF9900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79" name="AutoShape 9"/>
            <p:cNvSpPr/>
            <p:nvPr/>
          </p:nvSpPr>
          <p:spPr>
            <a:xfrm>
              <a:off x="0" y="0"/>
              <a:ext cx="1043" cy="408"/>
            </a:xfrm>
            <a:prstGeom prst="wedgeEllipseCallout">
              <a:avLst>
                <a:gd name="adj1" fmla="val 3116"/>
                <a:gd name="adj2" fmla="val 88477"/>
              </a:avLst>
            </a:prstGeom>
            <a:solidFill>
              <a:srgbClr val="00FFFF"/>
            </a:solidFill>
            <a:ln w="9525" cap="flat" cmpd="sng">
              <a:solidFill>
                <a:srgbClr val="CC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000099"/>
                  </a:solidFill>
                  <a:ea typeface="黑体" panose="02010609060101010101" pitchFamily="49" charset="-122"/>
                </a:rPr>
                <a:t>挡墙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8680" name="Group 8"/>
          <p:cNvGrpSpPr/>
          <p:nvPr/>
        </p:nvGrpSpPr>
        <p:grpSpPr>
          <a:xfrm>
            <a:off x="3203575" y="2852738"/>
            <a:ext cx="2663825" cy="1152525"/>
            <a:chOff x="0" y="0"/>
            <a:chExt cx="1678" cy="726"/>
          </a:xfrm>
        </p:grpSpPr>
        <p:sp>
          <p:nvSpPr>
            <p:cNvPr id="32776" name="AutoShape 11"/>
            <p:cNvSpPr/>
            <p:nvPr/>
          </p:nvSpPr>
          <p:spPr>
            <a:xfrm rot="-7549609">
              <a:off x="630" y="-317"/>
              <a:ext cx="409" cy="1678"/>
            </a:xfrm>
            <a:prstGeom prst="rightBrace">
              <a:avLst>
                <a:gd name="adj1" fmla="val 34170"/>
                <a:gd name="adj2" fmla="val 50000"/>
              </a:avLst>
            </a:prstGeom>
            <a:noFill/>
            <a:ln w="952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just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endParaRPr>
            </a:p>
          </p:txBody>
        </p:sp>
        <p:sp>
          <p:nvSpPr>
            <p:cNvPr id="32777" name="Text Box 12"/>
            <p:cNvSpPr/>
            <p:nvPr/>
          </p:nvSpPr>
          <p:spPr>
            <a:xfrm>
              <a:off x="363" y="0"/>
              <a:ext cx="771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just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0000CC"/>
                  </a:solidFill>
                  <a:ea typeface="黑体" panose="02010609060101010101" pitchFamily="49" charset="-122"/>
                </a:rPr>
                <a:t>锚固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</p:grpSp>
      <p:pic>
        <p:nvPicPr>
          <p:cNvPr id="32775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3" y="3644900"/>
            <a:ext cx="2468562" cy="2339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7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2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7"/>
          <p:cNvPicPr preferRelativeResize="0"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5324475"/>
          </a:xfrm>
          <a:ln/>
        </p:spPr>
      </p:pic>
      <p:sp>
        <p:nvSpPr>
          <p:cNvPr id="33795" name="Text Box 4"/>
          <p:cNvSpPr/>
          <p:nvPr/>
        </p:nvSpPr>
        <p:spPr>
          <a:xfrm>
            <a:off x="3059113" y="5661025"/>
            <a:ext cx="3744912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抗滑挡墙（重力式挡墙）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4"/>
          <p:cNvSpPr/>
          <p:nvPr/>
        </p:nvSpPr>
        <p:spPr>
          <a:xfrm>
            <a:off x="621030" y="621030"/>
            <a:ext cx="768159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457200" lvl="0" indent="-45720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AutoNum type="arabicPeriod"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滑坡现象</a:t>
            </a:r>
            <a:endParaRPr lang="en-US" altLang="zh-CN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斜坡上的岩体或者土体，延斜坡内的一个或几个滑动面整体向下滑动的现象。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2" name="图片 1" descr="landslideparts(geology.about.com)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2211705"/>
            <a:ext cx="5530215" cy="40919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 descr="k335远观20060623下午6"/>
          <p:cNvPicPr>
            <a:picLocks noChangeAspect="1"/>
          </p:cNvPicPr>
          <p:nvPr/>
        </p:nvPicPr>
        <p:blipFill>
          <a:blip r:embed="rId3">
            <a:lum contrast="6000"/>
          </a:blip>
          <a:stretch>
            <a:fillRect/>
          </a:stretch>
        </p:blipFill>
        <p:spPr>
          <a:xfrm>
            <a:off x="36513" y="-20637"/>
            <a:ext cx="9144000" cy="6851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19" name="Text Box 5"/>
          <p:cNvSpPr/>
          <p:nvPr/>
        </p:nvSpPr>
        <p:spPr>
          <a:xfrm>
            <a:off x="1212850" y="6154738"/>
            <a:ext cx="4465638" cy="523875"/>
          </a:xfrm>
          <a:prstGeom prst="rect">
            <a:avLst/>
          </a:prstGeom>
          <a:solidFill>
            <a:srgbClr val="CCFFFF">
              <a:alpha val="78038"/>
            </a:srgbClr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抗滑挡墙（云南昆磨高速）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30724" name="Freeform 7"/>
          <p:cNvSpPr/>
          <p:nvPr/>
        </p:nvSpPr>
        <p:spPr>
          <a:xfrm>
            <a:off x="395288" y="4365625"/>
            <a:ext cx="4968875" cy="723900"/>
          </a:xfrm>
          <a:custGeom>
            <a:avLst/>
            <a:gdLst>
              <a:gd name="txL" fmla="*/ 0 w 3130"/>
              <a:gd name="txT" fmla="*/ 0 h 456"/>
              <a:gd name="txR" fmla="*/ 3130 w 3130"/>
              <a:gd name="txB" fmla="*/ 456 h 456"/>
            </a:gdLst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3130" h="456">
                <a:moveTo>
                  <a:pt x="0" y="0"/>
                </a:moveTo>
                <a:cubicBezTo>
                  <a:pt x="72" y="11"/>
                  <a:pt x="144" y="22"/>
                  <a:pt x="227" y="45"/>
                </a:cubicBezTo>
                <a:cubicBezTo>
                  <a:pt x="310" y="68"/>
                  <a:pt x="374" y="102"/>
                  <a:pt x="499" y="136"/>
                </a:cubicBezTo>
                <a:cubicBezTo>
                  <a:pt x="624" y="170"/>
                  <a:pt x="750" y="209"/>
                  <a:pt x="976" y="249"/>
                </a:cubicBezTo>
                <a:cubicBezTo>
                  <a:pt x="1202" y="289"/>
                  <a:pt x="1609" y="347"/>
                  <a:pt x="1854" y="377"/>
                </a:cubicBezTo>
                <a:cubicBezTo>
                  <a:pt x="2099" y="407"/>
                  <a:pt x="2258" y="419"/>
                  <a:pt x="2448" y="432"/>
                </a:cubicBezTo>
                <a:cubicBezTo>
                  <a:pt x="2638" y="445"/>
                  <a:pt x="2880" y="450"/>
                  <a:pt x="2994" y="453"/>
                </a:cubicBezTo>
                <a:cubicBezTo>
                  <a:pt x="3108" y="456"/>
                  <a:pt x="3118" y="456"/>
                  <a:pt x="3130" y="453"/>
                </a:cubicBezTo>
              </a:path>
            </a:pathLst>
          </a:custGeom>
          <a:noFill/>
          <a:ln w="50800" cap="flat" cmpd="sng">
            <a:solidFill>
              <a:srgbClr val="00FFFF">
                <a:alpha val="100000"/>
              </a:srgbClr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7" dur="10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marL="0" indent="0" algn="r" defTabSz="91440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9A0DB2DC-4C9A-4742-B13C-FB6460FD3503}" type="slidenum">
              <a:rPr lang="zh-CN" altLang="en-US" sz="1400" dirty="0">
                <a:latin typeface="Arial" panose="020B0604020202020204" pitchFamily="34" charset="0"/>
              </a:rPr>
              <a:t>31</a:t>
            </a:fld>
            <a:endParaRPr lang="zh-CN" altLang="en-US" sz="1400" dirty="0">
              <a:solidFill>
                <a:srgbClr val="463634"/>
              </a:solidFill>
              <a:latin typeface="Arial" panose="020B0604020202020204" pitchFamily="34" charset="0"/>
            </a:endParaRPr>
          </a:p>
        </p:txBody>
      </p:sp>
      <p:pic>
        <p:nvPicPr>
          <p:cNvPr id="36867" name="Picture 4" descr="元磨高速外考察20060624下午-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68" name="Text Box 5"/>
          <p:cNvSpPr/>
          <p:nvPr/>
        </p:nvSpPr>
        <p:spPr>
          <a:xfrm>
            <a:off x="1619250" y="6092825"/>
            <a:ext cx="568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抗滑桩和抗滑挡墙（云南昆磨高速）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重力滑坡保护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738" y="3357563"/>
            <a:ext cx="6037262" cy="3500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1" name="Text Box 3"/>
          <p:cNvSpPr/>
          <p:nvPr/>
        </p:nvSpPr>
        <p:spPr>
          <a:xfrm>
            <a:off x="468313" y="404813"/>
            <a:ext cx="3887787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边坡的加固措施</a:t>
            </a:r>
            <a:r>
              <a:rPr lang="en-US" altLang="zh-CN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锚固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37892" name="Picture 2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113" y="0"/>
            <a:ext cx="4306887" cy="3644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7" name="Picture 7" descr="图片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25538"/>
            <a:ext cx="5715000" cy="4105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8" name="Picture 8" descr="http://www.cjstbc.com/Article/UploadFiles/200912/2009121516283343.jp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6100" y="476250"/>
            <a:ext cx="4787900" cy="3590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10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4" descr="K259三菁公隧道边坡对面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5" name="Text Box 5"/>
          <p:cNvSpPr/>
          <p:nvPr/>
        </p:nvSpPr>
        <p:spPr>
          <a:xfrm>
            <a:off x="2051050" y="5876925"/>
            <a:ext cx="4826000" cy="519113"/>
          </a:xfrm>
          <a:prstGeom prst="rect">
            <a:avLst/>
          </a:prstGeom>
          <a:solidFill>
            <a:srgbClr val="CCFFFF">
              <a:alpha val="78038"/>
            </a:srgbClr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预应力锚索（云南昆磨高速）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k259三公箐隧道进口远观20060805-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3475"/>
            <a:ext cx="5940425" cy="445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39" name="Text Box 3"/>
          <p:cNvSpPr/>
          <p:nvPr/>
        </p:nvSpPr>
        <p:spPr>
          <a:xfrm>
            <a:off x="395288" y="6165850"/>
            <a:ext cx="3673475" cy="457200"/>
          </a:xfrm>
          <a:prstGeom prst="rect">
            <a:avLst/>
          </a:prstGeom>
          <a:solidFill>
            <a:srgbClr val="CCFFFF">
              <a:alpha val="78038"/>
            </a:srgbClr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锚索框架（云南昆磨高速）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35844" name="Picture 2" descr="K259三菁公隧道进口线左高堑坡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138" y="-26987"/>
            <a:ext cx="3563937" cy="26495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F:\teaching图片资料1111\1111戒台寺滑坡\IMG_45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7" name="Picture 3" descr="F:\teaching图片资料1111\1111戒台寺滑坡\IMG_451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4" name="TextBox 2"/>
          <p:cNvSpPr/>
          <p:nvPr/>
        </p:nvSpPr>
        <p:spPr>
          <a:xfrm>
            <a:off x="323850" y="6310313"/>
            <a:ext cx="43211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锚索地梁（北京戒台寺滑坡）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/>
          <p:nvPr/>
        </p:nvSpPr>
        <p:spPr>
          <a:xfrm>
            <a:off x="323850" y="549275"/>
            <a:ext cx="3527425" cy="1481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(3)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减重和反压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减小下滑力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增加阻力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41987" name="Picture 6" descr="边坡处理示意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838" y="0"/>
            <a:ext cx="5364162" cy="3405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5" descr="http://rsjck.ssl.gov.cn/publicfiles/business/htmlfiles/cndg/cmsmedia/image/img60604origin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838" y="3392488"/>
            <a:ext cx="5364162" cy="3465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9" name="TextBox 4"/>
          <p:cNvSpPr/>
          <p:nvPr/>
        </p:nvSpPr>
        <p:spPr>
          <a:xfrm>
            <a:off x="5940425" y="6413500"/>
            <a:ext cx="3168650" cy="400050"/>
          </a:xfrm>
          <a:prstGeom prst="rect">
            <a:avLst/>
          </a:prstGeom>
          <a:solidFill>
            <a:srgbClr val="99CCFF">
              <a:alpha val="50195"/>
            </a:srgbClr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99"/>
                </a:solidFill>
                <a:ea typeface="楷体_GB2312" pitchFamily="1" charset="-122"/>
              </a:rPr>
              <a:t>边坡处理（东莞，</a:t>
            </a:r>
            <a:r>
              <a:rPr lang="en-US" altLang="zh-CN" sz="2000" dirty="0">
                <a:solidFill>
                  <a:srgbClr val="000099"/>
                </a:solidFill>
                <a:ea typeface="楷体_GB2312" pitchFamily="1" charset="-122"/>
              </a:rPr>
              <a:t>2010.4</a:t>
            </a:r>
            <a:r>
              <a:rPr lang="zh-CN" altLang="en-US" sz="2000" dirty="0">
                <a:solidFill>
                  <a:srgbClr val="000099"/>
                </a:solidFill>
                <a:ea typeface="楷体_GB2312" pitchFamily="1" charset="-122"/>
              </a:rPr>
              <a:t>）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37894" name="圆角右箭头 6"/>
          <p:cNvSpPr/>
          <p:nvPr/>
        </p:nvSpPr>
        <p:spPr>
          <a:xfrm rot="-5400000" flipH="1">
            <a:off x="5602288" y="1350963"/>
            <a:ext cx="719137" cy="584200"/>
          </a:xfrm>
          <a:custGeom>
            <a:avLst/>
            <a:gdLst>
              <a:gd name="txL" fmla="*/ 0 w 719137"/>
              <a:gd name="txT" fmla="*/ 0 h 584200"/>
              <a:gd name="txR" fmla="*/ 719137 w 719137"/>
              <a:gd name="txB" fmla="*/ 584200 h 584200"/>
            </a:gdLst>
            <a:ahLst/>
            <a:cxnLst>
              <a:cxn ang="0">
                <a:pos x="0" y="584200"/>
              </a:cxn>
              <a:cxn ang="0">
                <a:pos x="0" y="320475"/>
              </a:cxn>
              <a:cxn ang="0">
                <a:pos x="0" y="320475"/>
              </a:cxn>
              <a:cxn ang="0">
                <a:pos x="255587" y="64887"/>
              </a:cxn>
              <a:cxn ang="0">
                <a:pos x="573087" y="64887"/>
              </a:cxn>
              <a:cxn ang="0">
                <a:pos x="573087" y="0"/>
              </a:cxn>
              <a:cxn ang="0">
                <a:pos x="719137" y="137912"/>
              </a:cxn>
              <a:cxn ang="0">
                <a:pos x="573087" y="275824"/>
              </a:cxn>
              <a:cxn ang="0">
                <a:pos x="573087" y="210937"/>
              </a:cxn>
              <a:cxn ang="0">
                <a:pos x="255588" y="210937"/>
              </a:cxn>
              <a:cxn ang="0">
                <a:pos x="255587" y="210937"/>
              </a:cxn>
              <a:cxn ang="0">
                <a:pos x="146050" y="320474"/>
              </a:cxn>
              <a:cxn ang="0">
                <a:pos x="146050" y="584200"/>
              </a:cxn>
            </a:cxnLst>
            <a:rect l="txL" t="txT" r="txR" b="txB"/>
            <a:pathLst>
              <a:path w="719137" h="584200">
                <a:moveTo>
                  <a:pt x="0" y="584200"/>
                </a:moveTo>
                <a:lnTo>
                  <a:pt x="0" y="320475"/>
                </a:lnTo>
                <a:cubicBezTo>
                  <a:pt x="0" y="179317"/>
                  <a:pt x="114430" y="64887"/>
                  <a:pt x="255587" y="64887"/>
                </a:cubicBezTo>
                <a:lnTo>
                  <a:pt x="573087" y="64887"/>
                </a:lnTo>
                <a:lnTo>
                  <a:pt x="573087" y="0"/>
                </a:lnTo>
                <a:lnTo>
                  <a:pt x="719137" y="137912"/>
                </a:lnTo>
                <a:lnTo>
                  <a:pt x="573087" y="275824"/>
                </a:lnTo>
                <a:lnTo>
                  <a:pt x="573087" y="210937"/>
                </a:lnTo>
                <a:lnTo>
                  <a:pt x="255588" y="210937"/>
                </a:lnTo>
                <a:lnTo>
                  <a:pt x="255587" y="210937"/>
                </a:lnTo>
                <a:cubicBezTo>
                  <a:pt x="195091" y="210937"/>
                  <a:pt x="146050" y="259978"/>
                  <a:pt x="146050" y="320474"/>
                </a:cubicBezTo>
                <a:lnTo>
                  <a:pt x="146050" y="584200"/>
                </a:lnTo>
                <a:lnTo>
                  <a:pt x="0" y="584200"/>
                </a:lnTo>
                <a:close/>
              </a:path>
            </a:pathLst>
          </a:custGeom>
          <a:noFill/>
          <a:ln w="9525" cap="flat" cmpd="sng">
            <a:solidFill>
              <a:srgbClr val="C0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>
                                      <p:cBhvr>
                                        <p:cTn id="7" dur="10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4" descr="K259三菁公隧道边坡对面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488"/>
            <a:ext cx="9144000" cy="4856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1" name="Text Box 3"/>
          <p:cNvSpPr/>
          <p:nvPr/>
        </p:nvSpPr>
        <p:spPr>
          <a:xfrm>
            <a:off x="323850" y="287338"/>
            <a:ext cx="8424863" cy="1481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(4)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护坡措施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防止地表水下渗，防止坡面被冲刷和破坏。</a:t>
            </a:r>
          </a:p>
          <a:p>
            <a:pPr marL="0" lvl="0" indent="0" defTabSz="91440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机械压实，铺设草皮，三合土抹面，混凝土或浆砌石护坡等。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 descr="K261-20060731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876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5" name="Text Box 5"/>
          <p:cNvSpPr/>
          <p:nvPr/>
        </p:nvSpPr>
        <p:spPr>
          <a:xfrm>
            <a:off x="2555875" y="6092825"/>
            <a:ext cx="42481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浆砌石护坡（云南昆磨高速）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F:\teaching图片资料1111\landslide滑坡\0709平谷-考察-边坡防护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59" name="Picture 2" descr="重力落实保护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713" y="2349500"/>
            <a:ext cx="4859337" cy="3644900"/>
          </a:xfrm>
          <a:prstGeom prst="rect">
            <a:avLst/>
          </a:prstGeom>
          <a:noFill/>
          <a:ln w="9525" cap="flat" cmpd="sng">
            <a:solidFill>
              <a:srgbClr val="0000CC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45060" name="Text Box 5"/>
          <p:cNvSpPr/>
          <p:nvPr/>
        </p:nvSpPr>
        <p:spPr>
          <a:xfrm>
            <a:off x="395288" y="6237288"/>
            <a:ext cx="3457575" cy="457200"/>
          </a:xfrm>
          <a:prstGeom prst="rect">
            <a:avLst/>
          </a:prstGeom>
          <a:solidFill>
            <a:srgbClr val="99CCFF">
              <a:alpha val="50195"/>
            </a:srgbClr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铁丝网护坡（北京平谷）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"/>
          <p:cNvSpPr/>
          <p:nvPr/>
        </p:nvSpPr>
        <p:spPr>
          <a:xfrm>
            <a:off x="620713" y="620713"/>
            <a:ext cx="7913687" cy="15700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1. 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滑坡现象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滑坡的体积通常在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10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4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以上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大于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10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5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占有相当的比例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6147" name="Picture 7" descr="landslide(cache"/>
          <p:cNvPicPr>
            <a:picLocks noChangeAspect="1"/>
          </p:cNvPicPr>
          <p:nvPr/>
        </p:nvPicPr>
        <p:blipFill>
          <a:blip r:embed="rId2">
            <a:lum bright="-6000"/>
          </a:blip>
          <a:stretch>
            <a:fillRect/>
          </a:stretch>
        </p:blipFill>
        <p:spPr>
          <a:xfrm>
            <a:off x="3276600" y="2565400"/>
            <a:ext cx="5527675" cy="381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8" name="Text Box 8"/>
          <p:cNvSpPr/>
          <p:nvPr/>
        </p:nvSpPr>
        <p:spPr>
          <a:xfrm>
            <a:off x="684213" y="2565400"/>
            <a:ext cx="2592387" cy="1406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特点：</a:t>
            </a:r>
          </a:p>
          <a:p>
            <a:pPr marL="0" lvl="0" indent="0" algn="just" defTabSz="914400" eaLnBrk="1" hangingPunct="1">
              <a:spcBef>
                <a:spcPct val="3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突然</a:t>
            </a:r>
          </a:p>
          <a:p>
            <a:pPr marL="0" lvl="0" indent="0" algn="just" defTabSz="914400" eaLnBrk="1" hangingPunct="1">
              <a:spcBef>
                <a:spcPct val="3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冲击力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巨大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6149" name="Picture 5" descr="Landslide Types-slu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4225925"/>
            <a:ext cx="2933700" cy="21542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/>
          <p:cNvSpPr/>
          <p:nvPr/>
        </p:nvSpPr>
        <p:spPr>
          <a:xfrm>
            <a:off x="468313" y="333375"/>
            <a:ext cx="8207375" cy="19081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(5)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监测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表面上看滑坡的发生是突然的，但仍有其积累发育的过程。</a:t>
            </a:r>
          </a:p>
          <a:p>
            <a:pPr marL="0" lvl="0" indent="0" algn="just" defTabSz="914400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监测边坡的微小位移、局部地貌变化、地下水、动物异常。</a:t>
            </a:r>
          </a:p>
          <a:p>
            <a:pPr marL="0" lvl="0" indent="0" algn="just" defTabSz="914400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这是目前预测边坡活动的最可靠手段。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46083" name="Picture 5" descr="边坡位移实例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2636838"/>
            <a:ext cx="7993062" cy="4016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3"/>
          <p:cNvSpPr/>
          <p:nvPr/>
        </p:nvSpPr>
        <p:spPr>
          <a:xfrm>
            <a:off x="539750" y="341313"/>
            <a:ext cx="7918450" cy="3333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ctr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第三节  泥石流</a:t>
            </a:r>
          </a:p>
          <a:p>
            <a:pPr marL="0" lvl="0" indent="0" algn="just" defTabSz="914400" eaLnBrk="1" hangingPunct="1">
              <a:lnSpc>
                <a:spcPct val="120000"/>
              </a:lnSpc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1. 泥石流现象</a:t>
            </a:r>
          </a:p>
          <a:p>
            <a:pPr marL="0" lvl="0" indent="0" algn="just" defTabSz="914400" eaLnBrk="1" hangingPunct="1">
              <a:lnSpc>
                <a:spcPct val="90000"/>
              </a:lnSpc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山区沟谷中，由暴雨、冰雪融水等水源激发的，含有大量的泥砂、石块的洪流。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SzPct val="100000"/>
              <a:buChar char="ü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规模巨大（→10万m</a:t>
            </a:r>
            <a:r>
              <a:rPr lang="zh-CN" altLang="en-US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；5-80 km/h）</a:t>
            </a:r>
          </a:p>
          <a:p>
            <a:pPr marL="0" lvl="0" indent="0" algn="just" defTabSz="914400" eaLnBrk="1" hangingPunct="1">
              <a:lnSpc>
                <a:spcPct val="60000"/>
              </a:lnSpc>
              <a:spcBef>
                <a:spcPct val="50000"/>
              </a:spcBef>
              <a:buClrTx/>
              <a:buSzPct val="100000"/>
              <a:buChar char="ü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破坏力大（体积60%以上为碎屑物质）</a:t>
            </a:r>
          </a:p>
          <a:p>
            <a:pPr marL="0" lvl="0" indent="0" algn="just" defTabSz="914400" eaLnBrk="1" hangingPunct="1">
              <a:lnSpc>
                <a:spcPct val="60000"/>
              </a:lnSpc>
              <a:spcBef>
                <a:spcPct val="50000"/>
              </a:spcBef>
              <a:buClrTx/>
              <a:buSzPct val="100000"/>
              <a:buChar char="ü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暴发突然、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活动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频繁，重复灾害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47107" name="Picture 3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3789363"/>
            <a:ext cx="4048125" cy="2663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08" name="Picture 4"/>
          <p:cNvPicPr>
            <a:picLocks noChangeAspect="1"/>
          </p:cNvPicPr>
          <p:nvPr/>
        </p:nvPicPr>
        <p:blipFill>
          <a:blip r:embed="rId3">
            <a:lum contrast="6000"/>
          </a:blip>
          <a:stretch>
            <a:fillRect/>
          </a:stretch>
        </p:blipFill>
        <p:spPr>
          <a:xfrm>
            <a:off x="4572000" y="3819525"/>
            <a:ext cx="4105275" cy="2608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3"/>
          <p:cNvSpPr/>
          <p:nvPr/>
        </p:nvSpPr>
        <p:spPr>
          <a:xfrm>
            <a:off x="542925" y="366713"/>
            <a:ext cx="8134350" cy="2103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实例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：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舟曲特大山洪泥石流：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2010年8月7日22点左右，甘南藏族自治州舟曲县突降强降雨，县城北面的罗家峪、三眼峪泥石流下泄，由北向南冲向县城，沿河房屋被冲毁，泥石流阻断白龙江、形成堰塞湖。灾害造成1471人遇难，294人失踪。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48131" name="Picture 3" descr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25" y="2492375"/>
            <a:ext cx="4610100" cy="2774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2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138" y="4546600"/>
            <a:ext cx="3825875" cy="2292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13"/>
            <a:ext cx="9144000" cy="6797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3"/>
          <p:cNvSpPr/>
          <p:nvPr/>
        </p:nvSpPr>
        <p:spPr>
          <a:xfrm>
            <a:off x="541338" y="366713"/>
            <a:ext cx="7991475" cy="21383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2. 泥石流的危害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：</a:t>
            </a:r>
          </a:p>
          <a:p>
            <a:pPr marL="0" lvl="0" indent="0" algn="just" defTabSz="914400" eaLnBrk="1" hangingPunct="1">
              <a:lnSpc>
                <a:spcPct val="90000"/>
              </a:lnSpc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（1）淹没和破坏村镇、造成人员伤亡，淹没和破坏田地、道路、矿山、各种设施；</a:t>
            </a:r>
          </a:p>
          <a:p>
            <a:pPr marL="0" lvl="0" indent="0" algn="just" defTabSz="914400" eaLnBrk="1" hangingPunct="1">
              <a:lnSpc>
                <a:spcPct val="90000"/>
              </a:lnSpc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（2）堵塞河道，使上游河床迅速淤高形成堰塞湖，并可随时溃坝，威胁下游。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50179" name="Picture 3"/>
          <p:cNvPicPr>
            <a:picLocks noChangeAspect="1"/>
          </p:cNvPicPr>
          <p:nvPr/>
        </p:nvPicPr>
        <p:blipFill>
          <a:blip r:embed="rId2">
            <a:lum bright="-6000" contrast="12000"/>
          </a:blip>
          <a:stretch>
            <a:fillRect/>
          </a:stretch>
        </p:blipFill>
        <p:spPr>
          <a:xfrm>
            <a:off x="47625" y="2997200"/>
            <a:ext cx="4114800" cy="3241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0" name="Picture 4" descr="老百花大桥处泥石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50" y="2997200"/>
            <a:ext cx="4886325" cy="3241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3"/>
          <p:cNvSpPr/>
          <p:nvPr/>
        </p:nvSpPr>
        <p:spPr>
          <a:xfrm>
            <a:off x="541338" y="366713"/>
            <a:ext cx="7991475" cy="42656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3. 泥石流的形成条件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：</a:t>
            </a:r>
          </a:p>
          <a:p>
            <a:pPr marL="0" lvl="0" indent="0" algn="just" defTabSz="914400" eaLnBrk="1" hangingPunct="1">
              <a:lnSpc>
                <a:spcPct val="80000"/>
              </a:lnSpc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地形、碎屑、水源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（1）地形地貌：山高沟深，地形陡峻，沟床纵坡降大，便于水流和泥石汇集；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（2）有大量的松散碎屑物质：构造变动强烈、断裂发育，岩体破碎、岩石软弱、易风化，滑崩亦发育，为泥石流的形成提供了丰富的碎屑物来源。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（3）短时间内有大量的水源：主要是暴雨及连续降雨。</a:t>
            </a:r>
            <a:endParaRPr lang="zh-CN" altLang="en-US" sz="2400" dirty="0">
              <a:solidFill>
                <a:srgbClr val="000099"/>
              </a:solidFill>
            </a:endParaRP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000099"/>
              </a:solidFill>
            </a:endParaRPr>
          </a:p>
        </p:txBody>
      </p:sp>
      <p:pic>
        <p:nvPicPr>
          <p:cNvPr id="5120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5541963"/>
            <a:ext cx="1727200" cy="12969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4" name="Picture 4"/>
          <p:cNvPicPr>
            <a:picLocks noChangeAspect="1"/>
          </p:cNvPicPr>
          <p:nvPr/>
        </p:nvPicPr>
        <p:blipFill>
          <a:blip r:embed="rId3">
            <a:lum contrast="6000"/>
          </a:blip>
          <a:stretch>
            <a:fillRect/>
          </a:stretch>
        </p:blipFill>
        <p:spPr>
          <a:xfrm>
            <a:off x="468313" y="4076700"/>
            <a:ext cx="1727200" cy="1296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5" name="Picture 4" descr="QQ图片201306021232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00" y="4632325"/>
            <a:ext cx="2917825" cy="1773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6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763" y="4052888"/>
            <a:ext cx="2089150" cy="27860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3"/>
          <p:cNvSpPr/>
          <p:nvPr/>
        </p:nvSpPr>
        <p:spPr>
          <a:xfrm>
            <a:off x="541338" y="549275"/>
            <a:ext cx="7991475" cy="3382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4. 泥石流的防治措施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（1）导排工程：导流堤、顺水坝、排导槽等；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（2）拦挡工程：沟内、沟口设置拦渣坝，拦截大量固体物质，形成泥石流库；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（3）跨越工程：桥梁、涵洞，从泥石流沟的上方跨越通过，避开泥石流。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（4）水土保持，减少地表径流和水土流失。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908050"/>
            <a:ext cx="4248150" cy="3298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1" name="Picture 3"/>
          <p:cNvPicPr>
            <a:picLocks noChangeAspect="1"/>
          </p:cNvPicPr>
          <p:nvPr/>
        </p:nvPicPr>
        <p:blipFill>
          <a:blip r:embed="rId4">
            <a:lum contrast="12000"/>
          </a:blip>
          <a:stretch>
            <a:fillRect/>
          </a:stretch>
        </p:blipFill>
        <p:spPr>
          <a:xfrm>
            <a:off x="4429125" y="908050"/>
            <a:ext cx="4643438" cy="3241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2" name="Text Box 4"/>
          <p:cNvSpPr/>
          <p:nvPr/>
        </p:nvSpPr>
        <p:spPr>
          <a:xfrm>
            <a:off x="539750" y="4725988"/>
            <a:ext cx="7921625" cy="8239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拦挡工程：沟内、沟口设置拦渣坝，拦截大量固体物质，形成泥石流库；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marL="0" indent="0" algn="r" defTabSz="91440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9A0DB2DC-4C9A-4742-B13C-FB6460FD3503}" type="slidenum">
              <a:rPr lang="zh-CN" altLang="en-US" sz="1400" dirty="0">
                <a:latin typeface="Arial" panose="020B0604020202020204" pitchFamily="34" charset="0"/>
              </a:rPr>
              <a:t>48</a:t>
            </a:fld>
            <a:endParaRPr lang="zh-CN" altLang="en-US" sz="1400" dirty="0">
              <a:solidFill>
                <a:srgbClr val="463634"/>
              </a:solidFill>
              <a:latin typeface="Arial" panose="020B0604020202020204" pitchFamily="34" charset="0"/>
            </a:endParaRPr>
          </a:p>
        </p:txBody>
      </p:sp>
      <p:pic>
        <p:nvPicPr>
          <p:cNvPr id="55299" name="Picture 2"/>
          <p:cNvPicPr>
            <a:picLocks noChangeAspect="1"/>
          </p:cNvPicPr>
          <p:nvPr/>
        </p:nvPicPr>
        <p:blipFill>
          <a:blip r:embed="rId3">
            <a:lum bright="-6000" contrast="6000"/>
          </a:blip>
          <a:stretch>
            <a:fillRect/>
          </a:stretch>
        </p:blipFill>
        <p:spPr>
          <a:xfrm>
            <a:off x="-30162" y="1270000"/>
            <a:ext cx="4625975" cy="3024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5300" name="Picture 3"/>
          <p:cNvPicPr>
            <a:picLocks noChangeAspect="1"/>
          </p:cNvPicPr>
          <p:nvPr/>
        </p:nvPicPr>
        <p:blipFill>
          <a:blip r:embed="rId4">
            <a:lum bright="-6000" contrast="6000"/>
          </a:blip>
          <a:stretch>
            <a:fillRect/>
          </a:stretch>
        </p:blipFill>
        <p:spPr>
          <a:xfrm>
            <a:off x="4594225" y="1281113"/>
            <a:ext cx="4557713" cy="3024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301" name="Text Box 4"/>
          <p:cNvSpPr/>
          <p:nvPr/>
        </p:nvSpPr>
        <p:spPr>
          <a:xfrm>
            <a:off x="179388" y="4725988"/>
            <a:ext cx="8412162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舟曲县三眼峪沟泥石流灾害治理工程（2012年7月）-- 拦挡坝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55302" name="Text Box 5"/>
          <p:cNvSpPr/>
          <p:nvPr/>
        </p:nvSpPr>
        <p:spPr>
          <a:xfrm>
            <a:off x="4598988" y="4005263"/>
            <a:ext cx="1701800" cy="2746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rgbClr val="DACA9C"/>
                </a:solidFill>
                <a:ea typeface="黑体" panose="02010609060101010101" pitchFamily="49" charset="-122"/>
              </a:rPr>
              <a:t>http://www.geoeky.com/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44450"/>
            <a:ext cx="7620000" cy="571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47" name="Text Box 3"/>
          <p:cNvSpPr/>
          <p:nvPr/>
        </p:nvSpPr>
        <p:spPr>
          <a:xfrm>
            <a:off x="6084888" y="5084763"/>
            <a:ext cx="2138362" cy="5175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996600"/>
                </a:solidFill>
                <a:ea typeface="黑体" panose="02010609060101010101" pitchFamily="49" charset="-122"/>
              </a:rPr>
              <a:t>成昆铁路跨越四川盐井沟</a:t>
            </a:r>
            <a:endParaRPr lang="en-US" altLang="zh-CN" sz="1400" dirty="0">
              <a:solidFill>
                <a:srgbClr val="996600"/>
              </a:solidFill>
              <a:ea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996600"/>
                </a:solidFill>
                <a:ea typeface="黑体" panose="02010609060101010101" pitchFamily="49" charset="-122"/>
              </a:rPr>
              <a:t>http://amuseum.cdstm.cn/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57348" name="Text Box 4"/>
          <p:cNvSpPr/>
          <p:nvPr/>
        </p:nvSpPr>
        <p:spPr>
          <a:xfrm>
            <a:off x="755650" y="5876925"/>
            <a:ext cx="7632700" cy="823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跨越工程：桥梁、涵洞，从泥石流沟的上方跨越通过，避开泥石流。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ibet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119" y="2636945"/>
            <a:ext cx="5615955" cy="421311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425" y="26988"/>
            <a:ext cx="3094038" cy="2322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156325" y="58738"/>
            <a:ext cx="2708275" cy="369888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spcAft>
                <a:spcPct val="200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幼圆" panose="02010509060101010101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湖水每天上涨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50 cm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！</a:t>
            </a:r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>
          <a:xfrm>
            <a:off x="252413" y="630238"/>
            <a:ext cx="3240088" cy="566738"/>
          </a:xfrm>
          <a:prstGeom prst="rect">
            <a:avLst/>
          </a:prstGeom>
          <a:noFill/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1A36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001A3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001A3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001A3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001A3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001A3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001A3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001A3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001A3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西藏易贡巨型滑坡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2413" y="1341438"/>
            <a:ext cx="3671888" cy="3311525"/>
          </a:xfrm>
          <a:prstGeom prst="rect">
            <a:avLst/>
          </a:prstGeom>
          <a:noFill/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q"/>
              <a:defRPr kumimoji="1" sz="25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10000"/>
              <a:buFont typeface="Wingdings" panose="05000000000000000000" pitchFamily="2" charset="2"/>
              <a:buChar char="¶"/>
              <a:defRPr kumimoji="1" sz="2000">
                <a:solidFill>
                  <a:srgbClr val="00005C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52E6C"/>
              </a:buClr>
              <a:buFont typeface="Wingdings" panose="05000000000000000000" pitchFamily="2" charset="2"/>
              <a:buChar char="q"/>
              <a:defRPr kumimoji="1" sz="1600">
                <a:solidFill>
                  <a:srgbClr val="652E6C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Wingdings" panose="05000000000000000000" pitchFamily="2" charset="2"/>
              <a:buChar char="q"/>
              <a:defRPr kumimoji="1" sz="1200">
                <a:solidFill>
                  <a:srgbClr val="A5002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Font typeface="Wingdings" panose="05000000000000000000" pitchFamily="2" charset="2"/>
              <a:buChar char="q"/>
              <a:defRPr kumimoji="1" sz="900">
                <a:solidFill>
                  <a:srgbClr val="663300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Font typeface="Wingdings" panose="05000000000000000000" pitchFamily="2" charset="2"/>
              <a:buChar char="q"/>
              <a:defRPr kumimoji="1" sz="900">
                <a:solidFill>
                  <a:srgbClr val="663300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Font typeface="Wingdings" panose="05000000000000000000" pitchFamily="2" charset="2"/>
              <a:buChar char="q"/>
              <a:defRPr kumimoji="1" sz="900">
                <a:solidFill>
                  <a:srgbClr val="663300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Font typeface="Wingdings" panose="05000000000000000000" pitchFamily="2" charset="2"/>
              <a:buChar char="q"/>
              <a:defRPr kumimoji="1" sz="900">
                <a:solidFill>
                  <a:srgbClr val="663300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Font typeface="Wingdings" panose="05000000000000000000" pitchFamily="2" charset="2"/>
              <a:buChar char="q"/>
              <a:defRPr kumimoji="1" sz="900">
                <a:solidFill>
                  <a:srgbClr val="663300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时间：</a:t>
            </a:r>
            <a:r>
              <a:rPr kumimoji="1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2000</a:t>
            </a:r>
            <a:r>
              <a:rPr kumimoji="1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年</a:t>
            </a:r>
            <a:r>
              <a:rPr kumimoji="1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4</a:t>
            </a:r>
            <a:r>
              <a:rPr kumimoji="1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月</a:t>
            </a:r>
            <a:r>
              <a:rPr kumimoji="1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9</a:t>
            </a:r>
            <a:r>
              <a:rPr kumimoji="1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日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规模：坡高</a:t>
            </a:r>
            <a:r>
              <a:rPr kumimoji="1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3330 m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 </a:t>
            </a:r>
            <a:r>
              <a:rPr kumimoji="1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           </a:t>
            </a:r>
            <a:r>
              <a:rPr kumimoji="1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宽</a:t>
            </a:r>
            <a:r>
              <a:rPr kumimoji="1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2500m</a:t>
            </a:r>
            <a:endParaRPr kumimoji="1" lang="zh-CN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n-lt"/>
              <a:ea typeface="黑体" panose="02010609060101010101" pitchFamily="49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		</a:t>
            </a:r>
            <a:r>
              <a: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总</a:t>
            </a:r>
            <a:r>
              <a:rPr kumimoji="1" lang="zh-CN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方量</a:t>
            </a:r>
            <a:r>
              <a:rPr kumimoji="1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 3</a:t>
            </a:r>
            <a:r>
              <a:rPr kumimoji="1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亿</a:t>
            </a:r>
            <a:r>
              <a:rPr kumimoji="1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m</a:t>
            </a:r>
            <a:r>
              <a:rPr kumimoji="1" lang="en-US" altLang="zh-CN" sz="2400" i="0" u="none" strike="noStrike" kern="0" cap="none" spc="0" normalizeH="0" baseline="3000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3</a:t>
            </a:r>
            <a:endParaRPr kumimoji="1" lang="en-US" altLang="zh-CN" sz="2400" i="0" u="none" strike="noStrike" kern="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n-lt"/>
              <a:ea typeface="黑体" panose="02010609060101010101" pitchFamily="49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堰塞</a:t>
            </a:r>
            <a:r>
              <a:rPr kumimoji="1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坝：坝高</a:t>
            </a:r>
            <a:r>
              <a:rPr kumimoji="1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 290 m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                库容</a:t>
            </a:r>
            <a:r>
              <a:rPr kumimoji="1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 15 </a:t>
            </a:r>
            <a:r>
              <a:rPr kumimoji="1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亿</a:t>
            </a:r>
            <a:r>
              <a:rPr kumimoji="1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m</a:t>
            </a:r>
            <a:r>
              <a:rPr kumimoji="1" lang="en-US" altLang="zh-CN" sz="2400" i="0" u="none" strike="noStrike" kern="0" cap="none" spc="0" normalizeH="0" baseline="3000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3</a:t>
            </a:r>
            <a:endParaRPr kumimoji="1" lang="en-US" altLang="zh-CN" sz="2400" i="0" u="none" strike="noStrike" kern="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n-lt"/>
              <a:ea typeface="黑体" panose="02010609060101010101" pitchFamily="49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地质：风化残积土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3"/>
          <p:cNvSpPr/>
          <p:nvPr/>
        </p:nvSpPr>
        <p:spPr>
          <a:xfrm>
            <a:off x="468313" y="620713"/>
            <a:ext cx="7991475" cy="1955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自我防护（泥石流和洪水）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SzPct val="100000"/>
              <a:buChar char="ü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登山遭遇大雨时，要迅速转移到远离山谷的高地；</a:t>
            </a:r>
          </a:p>
          <a:p>
            <a:pPr marL="0" lvl="0" indent="0" algn="just" defTabSz="914400" eaLnBrk="1" hangingPunct="1">
              <a:lnSpc>
                <a:spcPct val="80000"/>
              </a:lnSpc>
              <a:spcBef>
                <a:spcPct val="50000"/>
              </a:spcBef>
              <a:buClrTx/>
              <a:buSzPct val="100000"/>
              <a:buChar char="ü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野外露营时，避开有滚石和大量堆积物的山坡下面；</a:t>
            </a:r>
          </a:p>
          <a:p>
            <a:pPr marL="0" lvl="0" indent="0" algn="just" defTabSz="914400" eaLnBrk="1" hangingPunct="1">
              <a:lnSpc>
                <a:spcPct val="80000"/>
              </a:lnSpc>
              <a:spcBef>
                <a:spcPct val="50000"/>
              </a:spcBef>
              <a:buClrTx/>
              <a:buSzPct val="100000"/>
              <a:buChar char="ü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不要在山谷底部扎营。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5837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3068638"/>
            <a:ext cx="3975100" cy="3246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8372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725" y="3068638"/>
            <a:ext cx="4886325" cy="32527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3"/>
          <p:cNvSpPr/>
          <p:nvPr/>
        </p:nvSpPr>
        <p:spPr>
          <a:xfrm>
            <a:off x="541655" y="376555"/>
            <a:ext cx="7868920" cy="47694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ctr" defTabSz="914400" eaLnBrk="1" hangingPunct="1">
              <a:lnSpc>
                <a:spcPct val="100000"/>
              </a:lnSpc>
              <a:spcBef>
                <a:spcPts val="50"/>
              </a:spcBef>
              <a:spcAft>
                <a:spcPts val="24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第四节  地面沉降</a:t>
            </a:r>
          </a:p>
          <a:p>
            <a:pPr marL="0" lvl="0" indent="0" algn="just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1. 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地面沉降基本发育分布情况 </a:t>
            </a:r>
          </a:p>
          <a:p>
            <a:pPr marL="0" lvl="0" indent="0" algn="just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地面沉降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，指大区域范围的大地缓慢沉降变形（沉降量几十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cm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至几百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cm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；沉降范围几十至几千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km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）。</a:t>
            </a:r>
          </a:p>
          <a:p>
            <a:pPr marL="0" lvl="0" indent="0" algn="just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1891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年，最早发现于墨西哥城，日本新泻（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1898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年）。</a:t>
            </a:r>
          </a:p>
          <a:p>
            <a:pPr marL="0" lvl="0" indent="0" algn="just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1970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年代，遍及五大洲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60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多个国家。尤其以美国、日本和墨西哥最为突出。墨西哥最大累计沉降量超过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7.5m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</a:p>
          <a:p>
            <a:pPr marL="0" lvl="0" indent="0" algn="just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1920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年代，中国地面沉降发现于上海和天津。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1970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年代开始，多地相继出现地面沉降，至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1990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年代，形成多个大面积严重地面沉降区（带）。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http://old.cgs.gov.cn/NEWS/Geology%20News/2005/20050826/Original%20Files/0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787" y="0"/>
            <a:ext cx="922178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0419" name="矩形 2"/>
          <p:cNvSpPr/>
          <p:nvPr/>
        </p:nvSpPr>
        <p:spPr>
          <a:xfrm>
            <a:off x="5387340" y="6445885"/>
            <a:ext cx="3512185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ctr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000099"/>
                </a:solidFill>
                <a:ea typeface="楷体_GB2312" pitchFamily="1" charset="-122"/>
              </a:rPr>
              <a:t>图片来自 </a:t>
            </a:r>
            <a:r>
              <a:rPr lang="en-US" altLang="zh-CN" sz="1200" dirty="0">
                <a:solidFill>
                  <a:srgbClr val="000099"/>
                </a:solidFill>
                <a:ea typeface="楷体_GB2312" pitchFamily="1" charset="-122"/>
              </a:rPr>
              <a:t>http://old.cgs.gov.cn/MAIN.asp</a:t>
            </a:r>
            <a:endParaRPr lang="zh-CN" altLang="en-US" sz="1200" dirty="0">
              <a:solidFill>
                <a:srgbClr val="000099"/>
              </a:solidFill>
              <a:ea typeface="楷体_GB2312" pitchFamily="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665" y="315595"/>
            <a:ext cx="31680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中国地面沉降现状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3"/>
          <p:cNvSpPr/>
          <p:nvPr/>
        </p:nvSpPr>
        <p:spPr>
          <a:xfrm>
            <a:off x="541655" y="630555"/>
            <a:ext cx="777430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l" defTabSz="914400" eaLnBrk="1" hangingPunct="1">
              <a:lnSpc>
                <a:spcPct val="100000"/>
              </a:lnSpc>
              <a:spcBef>
                <a:spcPts val="5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全国有沪、津、冀、苏、浙、陕、辽等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个省（市）的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90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多个市县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地段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出现了地面沉降，超过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200mm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沉降面积达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7.9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万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km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</a:t>
            </a:r>
            <a:r>
              <a:rPr 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2017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，其中约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80%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分布于东部地区，五个主要沉降区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：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59395" name="Text Box 5"/>
          <p:cNvSpPr/>
          <p:nvPr/>
        </p:nvSpPr>
        <p:spPr>
          <a:xfrm>
            <a:off x="541655" y="2485390"/>
            <a:ext cx="7774305" cy="261610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457200" lvl="0" indent="-457200" algn="just" defTabSz="914400" eaLnBrk="1" hangingPunct="1">
              <a:spcBef>
                <a:spcPts val="600"/>
              </a:spcBef>
              <a:buClrTx/>
              <a:buFont typeface="宋体" panose="02010600030101010101" pitchFamily="2" charset="-122"/>
              <a:buAutoNum type="circleNumDbPlain"/>
            </a:pP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长江三角洲的嘉兴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上海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苏州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无锡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常州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镇江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南通地面沉降区；</a:t>
            </a:r>
          </a:p>
          <a:p>
            <a:pPr marL="457200" lvl="0" indent="-457200" algn="just" defTabSz="914400" eaLnBrk="1" hangingPunct="1">
              <a:spcBef>
                <a:spcPts val="600"/>
              </a:spcBef>
              <a:buClrTx/>
              <a:buFont typeface="宋体" panose="02010600030101010101" pitchFamily="2" charset="-122"/>
              <a:buAutoNum type="circleNumDbPlain"/>
            </a:pPr>
            <a:r>
              <a:rPr lang="zh-CN" altLang="en-US" sz="24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华北平原北部的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天津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沧州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衡水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德州地面沉降区；</a:t>
            </a:r>
          </a:p>
          <a:p>
            <a:pPr marL="457200" indent="-457200" algn="just" defTabSz="914400" eaLnBrk="1" hangingPunct="1">
              <a:spcBef>
                <a:spcPts val="600"/>
              </a:spcBef>
              <a:buClrTx/>
              <a:buFont typeface="宋体" panose="02010600030101010101" pitchFamily="2" charset="-122"/>
              <a:buAutoNum type="circleNumDbPlain"/>
            </a:pPr>
            <a:r>
              <a:rPr lang="zh-CN" altLang="en-US" sz="24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华北平原南部的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徐州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滨州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东营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潍坊地面沉降区；</a:t>
            </a:r>
          </a:p>
          <a:p>
            <a:pPr marL="457200" lvl="0" indent="-457200" algn="just" defTabSz="914400" eaLnBrk="1" hangingPunct="1">
              <a:spcBef>
                <a:spcPts val="600"/>
              </a:spcBef>
              <a:buClrTx/>
              <a:buFont typeface="宋体" panose="02010600030101010101" pitchFamily="2" charset="-122"/>
              <a:buAutoNum type="circleNumDbPlain"/>
            </a:pPr>
            <a:r>
              <a:rPr lang="zh-CN" altLang="en-US" sz="24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汾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渭河谷平原的太原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侯马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运城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西安地面沉降带；</a:t>
            </a:r>
          </a:p>
          <a:p>
            <a:pPr marL="457200" lvl="0" indent="-457200" algn="just" defTabSz="914400" eaLnBrk="1" hangingPunct="1">
              <a:spcBef>
                <a:spcPts val="600"/>
              </a:spcBef>
              <a:buClrTx/>
              <a:buFont typeface="宋体" panose="02010600030101010101" pitchFamily="2" charset="-122"/>
              <a:buAutoNum type="circleNumDbPlain"/>
            </a:pPr>
            <a:r>
              <a:rPr lang="zh-CN" altLang="en-US" sz="24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下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辽河平原的沈阳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营口地面沉降区。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/>
          <p:cNvSpPr/>
          <p:nvPr/>
        </p:nvSpPr>
        <p:spPr>
          <a:xfrm>
            <a:off x="468630" y="621030"/>
            <a:ext cx="7919720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沉降区域面积和沉降中心最大累计沉降，天津、上海、苏锡常、西安、沧州、太原等市较为严重 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最大累计沉降都在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米以上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其中天津在沉降面积、最大累计沉降和年沉降速率几方面都最为严重。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华北平原最大沉降量已经超过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3.1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米，沿海一带已出现负标高地区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 km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，风暴潮灾害非常严重。</a:t>
            </a:r>
            <a:endParaRPr lang="zh-CN" altLang="en-US" sz="24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/>
          <p:cNvSpPr/>
          <p:nvPr/>
        </p:nvSpPr>
        <p:spPr>
          <a:xfrm>
            <a:off x="468630" y="549275"/>
            <a:ext cx="8187055" cy="2768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(1)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上海市</a:t>
            </a:r>
          </a:p>
          <a:p>
            <a:pPr marL="0" lvl="0" indent="0" defTabSz="914400" eaLnBrk="1" hangingPunct="1"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1921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年发现地面沉降，目前沉降中心最大累计沉降超过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3m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</a:p>
          <a:p>
            <a:pPr marL="0" lvl="0" indent="0" algn="l" defTabSz="914400" eaLnBrk="1" hangingPunct="1"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1950</a:t>
            </a:r>
            <a:r>
              <a:rPr lang="en-US" altLang="zh-CN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s</a:t>
            </a:r>
            <a:r>
              <a:rPr lang="zh-CN" altLang="en-US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后期，沉降速率110 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mm/a。</a:t>
            </a:r>
          </a:p>
          <a:p>
            <a:pPr marL="0" lvl="0" indent="0" algn="l" defTabSz="914400" eaLnBrk="1" hangingPunct="1"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1960</a:t>
            </a:r>
            <a:r>
              <a:rPr lang="en-US" altLang="zh-CN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s</a:t>
            </a:r>
            <a:r>
              <a:rPr lang="zh-CN" altLang="en-US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后期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至</a:t>
            </a:r>
            <a:r>
              <a:rPr lang="zh-CN" altLang="en-US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1980</a:t>
            </a:r>
            <a:r>
              <a:rPr lang="en-US" altLang="zh-CN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s</a:t>
            </a:r>
            <a:r>
              <a:rPr lang="zh-CN" altLang="en-US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3-5 mm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/a。</a:t>
            </a:r>
          </a:p>
          <a:p>
            <a:pPr marL="0" lvl="0" indent="0" algn="l" defTabSz="914400" eaLnBrk="1" hangingPunct="1"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1989-1995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年，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10 mm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/a。</a:t>
            </a:r>
            <a:endParaRPr lang="en-US" altLang="zh-CN" sz="2400" dirty="0">
              <a:solidFill>
                <a:srgbClr val="000099"/>
              </a:solidFill>
              <a:latin typeface="Times New Roman" panose="02020603050405020304" pitchFamily="18" charset="0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l" defTabSz="914400" eaLnBrk="1" hangingPunct="1"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1996-2005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年，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14 mm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/a。</a:t>
            </a:r>
            <a:endParaRPr lang="en-US" altLang="zh-CN" sz="2400" dirty="0">
              <a:solidFill>
                <a:srgbClr val="000099"/>
              </a:solidFill>
              <a:latin typeface="Times New Roman" panose="02020603050405020304" pitchFamily="18" charset="0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62467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663" y="3767138"/>
            <a:ext cx="4621212" cy="3087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68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88" y="3789363"/>
            <a:ext cx="4051300" cy="25161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553" y="1529837"/>
            <a:ext cx="3985984" cy="223249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324846" y="1625798"/>
            <a:ext cx="1659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（崔振东，</a:t>
            </a:r>
            <a:r>
              <a:rPr lang="en-US" altLang="zh-CN" sz="1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2007</a:t>
            </a:r>
            <a:r>
              <a:rPr lang="zh-CN" altLang="en-US" sz="1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1026"/>
          <p:cNvSpPr/>
          <p:nvPr/>
        </p:nvSpPr>
        <p:spPr>
          <a:xfrm>
            <a:off x="447675" y="620713"/>
            <a:ext cx="7940675" cy="37458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(2)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苏锡常地区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始于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60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年代后期；</a:t>
            </a:r>
          </a:p>
          <a:p>
            <a:pPr marL="0" lvl="0" indent="0" defTabSz="914400" eaLnBrk="1" hangingPunct="1">
              <a:lnSpc>
                <a:spcPct val="90000"/>
              </a:lnSpc>
              <a:spcBef>
                <a:spcPct val="50000"/>
              </a:spcBef>
              <a:buClr>
                <a:srgbClr val="F9DBD3"/>
              </a:buClr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70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－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80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年代早期仅在苏锡常三中心城市出现沉降，沉降速率为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－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38mm/a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；</a:t>
            </a:r>
          </a:p>
          <a:p>
            <a:pPr marL="0" lvl="0" indent="0" defTabSz="914400" eaLnBrk="1" hangingPunct="1">
              <a:lnSpc>
                <a:spcPct val="90000"/>
              </a:lnSpc>
              <a:spcBef>
                <a:spcPct val="50000"/>
              </a:spcBef>
              <a:buClr>
                <a:srgbClr val="F9DBD3"/>
              </a:buClr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80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年代中期至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1994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年，沉降加速，特别是城市外围地区发展较快，形成区域性地面沉降，沉降速率达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30-90mm/a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；</a:t>
            </a:r>
          </a:p>
          <a:p>
            <a:pPr marL="0" lvl="0" indent="0" defTabSz="914400" eaLnBrk="1" hangingPunct="1">
              <a:lnSpc>
                <a:spcPct val="90000"/>
              </a:lnSpc>
              <a:spcBef>
                <a:spcPct val="50000"/>
              </a:spcBef>
              <a:buClr>
                <a:srgbClr val="F9DBD3"/>
              </a:buClr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1995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年以后沉降速率减少到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－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30mm/a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；</a:t>
            </a:r>
          </a:p>
          <a:p>
            <a:pPr marL="0" lvl="0" algn="l" defTabSz="914400" eaLnBrk="1" hangingPunct="1">
              <a:lnSpc>
                <a:spcPct val="90000"/>
              </a:lnSpc>
              <a:spcBef>
                <a:spcPct val="50000"/>
              </a:spcBef>
              <a:buClr>
                <a:srgbClr val="F9DBD3"/>
              </a:buClr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2005年全面禁采地下水。</a:t>
            </a:r>
          </a:p>
        </p:txBody>
      </p:sp>
      <p:pic>
        <p:nvPicPr>
          <p:cNvPr id="63491" name="图片 1"/>
          <p:cNvPicPr>
            <a:picLocks noChangeAspect="1"/>
          </p:cNvPicPr>
          <p:nvPr/>
        </p:nvPicPr>
        <p:blipFill>
          <a:blip r:embed="rId2"/>
          <a:srcRect l="6438" t="1419" r="3264" b="7438"/>
          <a:stretch>
            <a:fillRect/>
          </a:stretch>
        </p:blipFill>
        <p:spPr>
          <a:xfrm>
            <a:off x="4240530" y="3943350"/>
            <a:ext cx="4147820" cy="25501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/>
          <p:cNvSpPr/>
          <p:nvPr/>
        </p:nvSpPr>
        <p:spPr>
          <a:xfrm>
            <a:off x="468313" y="371475"/>
            <a:ext cx="511175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苏锡常地区地面沉降一览表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graphicFrame>
        <p:nvGraphicFramePr>
          <p:cNvPr id="64515" name="表格 64514"/>
          <p:cNvGraphicFramePr/>
          <p:nvPr/>
        </p:nvGraphicFramePr>
        <p:xfrm>
          <a:off x="446088" y="962025"/>
          <a:ext cx="8229600" cy="4267799"/>
        </p:xfrm>
        <a:graphic>
          <a:graphicData uri="http://schemas.openxmlformats.org/drawingml/2006/table">
            <a:tbl>
              <a:tblPr/>
              <a:tblGrid>
                <a:gridCol w="1439863"/>
                <a:gridCol w="1185862"/>
                <a:gridCol w="1120775"/>
                <a:gridCol w="1120775"/>
                <a:gridCol w="1120775"/>
                <a:gridCol w="1120775"/>
                <a:gridCol w="1120775"/>
              </a:tblGrid>
              <a:tr h="457200">
                <a:tc rowSpan="2">
                  <a:txBody>
                    <a:bodyPr/>
                    <a:lstStyle/>
                    <a:p>
                      <a:pPr algn="ctr" defTabSz="0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lang="zh-CN" altLang="en-US" sz="2000" b="1" dirty="0">
                        <a:solidFill>
                          <a:schemeClr val="bg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  <a:p>
                      <a:pPr algn="ctr" defTabSz="0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lang="zh-CN" altLang="en-US" sz="2000" b="1" dirty="0">
                        <a:solidFill>
                          <a:schemeClr val="bg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  <a:p>
                      <a:pPr algn="ctr" defTabSz="0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时间</a:t>
                      </a:r>
                      <a:endParaRPr lang="zh-CN" altLang="en-US" sz="2800" dirty="0"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T="45702" marB="45702">
                    <a:lnL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defTabSz="0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1" dirty="0">
                          <a:solidFill>
                            <a:schemeClr val="bg2"/>
                          </a:solidFill>
                          <a:latin typeface="楷体_GB2312" pitchFamily="1" charset="-122"/>
                          <a:ea typeface="楷体_GB2312" pitchFamily="1" charset="-122"/>
                          <a:sym typeface="楷体_GB2312" pitchFamily="1" charset="-122"/>
                        </a:rPr>
                        <a:t>苏  州</a:t>
                      </a:r>
                      <a:endParaRPr lang="zh-CN" altLang="en-US" sz="2800" dirty="0"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T="45702" marB="45702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defTabSz="0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1" dirty="0">
                          <a:solidFill>
                            <a:schemeClr val="bg2"/>
                          </a:solidFill>
                          <a:latin typeface="楷体_GB2312" pitchFamily="1" charset="-122"/>
                          <a:ea typeface="楷体_GB2312" pitchFamily="1" charset="-122"/>
                          <a:sym typeface="楷体_GB2312" pitchFamily="1" charset="-122"/>
                        </a:rPr>
                        <a:t>无  锡</a:t>
                      </a:r>
                      <a:endParaRPr lang="zh-CN" altLang="en-US" sz="2800" dirty="0"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T="45702" marB="45702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defTabSz="0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1" dirty="0">
                          <a:solidFill>
                            <a:schemeClr val="bg2"/>
                          </a:solidFill>
                          <a:latin typeface="楷体_GB2312" pitchFamily="1" charset="-122"/>
                          <a:ea typeface="楷体_GB2312" pitchFamily="1" charset="-122"/>
                          <a:sym typeface="楷体_GB2312" pitchFamily="1" charset="-122"/>
                        </a:rPr>
                        <a:t>常  州</a:t>
                      </a:r>
                      <a:endParaRPr lang="zh-CN" altLang="en-US" sz="2800" dirty="0"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T="45702" marB="45702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</a:tcPr>
                </a:tc>
              </a:tr>
              <a:tr h="11271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0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累计</a:t>
                      </a:r>
                    </a:p>
                    <a:p>
                      <a:pPr algn="ctr" defTabSz="0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沉降量</a:t>
                      </a:r>
                    </a:p>
                    <a:p>
                      <a:pPr algn="ctr" defTabSz="0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(mm)</a:t>
                      </a:r>
                      <a:endParaRPr lang="zh-CN" altLang="en-US" sz="2800" dirty="0"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T="45702" marB="45702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0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沉降</a:t>
                      </a:r>
                    </a:p>
                    <a:p>
                      <a:pPr algn="ctr" defTabSz="0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速率</a:t>
                      </a:r>
                    </a:p>
                    <a:p>
                      <a:pPr algn="ctr" defTabSz="0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(mm/a)</a:t>
                      </a:r>
                      <a:endParaRPr lang="zh-CN" altLang="en-US" sz="2800" dirty="0"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T="45702" marB="45702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0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累计</a:t>
                      </a:r>
                    </a:p>
                    <a:p>
                      <a:pPr algn="ctr" defTabSz="0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沉降量</a:t>
                      </a:r>
                    </a:p>
                    <a:p>
                      <a:pPr algn="ctr" defTabSz="0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(mm)</a:t>
                      </a:r>
                      <a:endParaRPr lang="zh-CN" altLang="en-US" sz="2800" dirty="0"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T="45702" marB="45702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0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沉降</a:t>
                      </a:r>
                    </a:p>
                    <a:p>
                      <a:pPr algn="ctr" defTabSz="0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速率</a:t>
                      </a:r>
                    </a:p>
                    <a:p>
                      <a:pPr algn="ctr" defTabSz="0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(mm/a)</a:t>
                      </a:r>
                      <a:endParaRPr lang="zh-CN" altLang="en-US" sz="2800" dirty="0"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T="45702" marB="45702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0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累计</a:t>
                      </a:r>
                    </a:p>
                    <a:p>
                      <a:pPr algn="ctr" defTabSz="0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沉降量</a:t>
                      </a:r>
                    </a:p>
                    <a:p>
                      <a:pPr algn="ctr" defTabSz="0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(mm)</a:t>
                      </a:r>
                      <a:endParaRPr lang="zh-CN" altLang="en-US" sz="2800" dirty="0"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T="45702" marB="45702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0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沉降</a:t>
                      </a:r>
                    </a:p>
                    <a:p>
                      <a:pPr algn="ctr" defTabSz="0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速率</a:t>
                      </a:r>
                    </a:p>
                    <a:p>
                      <a:pPr algn="ctr" defTabSz="0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(mm/a)</a:t>
                      </a:r>
                      <a:endParaRPr lang="zh-CN" altLang="en-US" sz="2800" dirty="0"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T="45702" marB="45702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682875">
                <a:tc>
                  <a:txBody>
                    <a:bodyPr/>
                    <a:lstStyle/>
                    <a:p>
                      <a:pPr defTabSz="0" eaLnBrk="1" hangingPunct="1">
                        <a:spcBef>
                          <a:spcPts val="18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1960年前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1970年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1980年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1985年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1990年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1995年</a:t>
                      </a:r>
                      <a:endParaRPr lang="zh-CN" altLang="en-US" sz="2800" dirty="0"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T="45702" marB="45702">
                    <a:lnL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末发现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410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730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890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1345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1450</a:t>
                      </a:r>
                      <a:endParaRPr lang="zh-CN" altLang="en-US" sz="2800" dirty="0"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T="45702" marB="45702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lang="en-US" altLang="zh-CN" sz="2000" b="1" dirty="0">
                        <a:solidFill>
                          <a:schemeClr val="bg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32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32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99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91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21</a:t>
                      </a:r>
                      <a:endParaRPr lang="en-US" altLang="zh-CN" sz="2800" dirty="0"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T="45702" marB="45702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末发现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350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602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665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1035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1140</a:t>
                      </a:r>
                      <a:endParaRPr lang="zh-CN" altLang="en-US" sz="2800" dirty="0"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T="45702" marB="45702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lang="en-US" altLang="zh-CN" sz="2000" b="1" dirty="0">
                        <a:solidFill>
                          <a:schemeClr val="bg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38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23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17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74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21</a:t>
                      </a:r>
                      <a:endParaRPr lang="en-US" altLang="zh-CN" sz="2800" dirty="0"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T="45702" marB="45702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末发现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lang="zh-CN" altLang="en-US" sz="2000" b="1" dirty="0">
                        <a:solidFill>
                          <a:schemeClr val="bg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260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400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948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1100</a:t>
                      </a:r>
                      <a:endParaRPr lang="zh-CN" altLang="en-US" sz="2800" dirty="0"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T="45702" marB="45702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lang="en-US" altLang="zh-CN" sz="2000" b="1" dirty="0">
                        <a:solidFill>
                          <a:schemeClr val="bg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lang="en-US" altLang="zh-CN" sz="2000" b="1" dirty="0">
                        <a:solidFill>
                          <a:schemeClr val="bg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lang="en-US" altLang="zh-CN" sz="2000" b="1" dirty="0">
                        <a:solidFill>
                          <a:schemeClr val="bg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28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109</a:t>
                      </a:r>
                    </a:p>
                    <a:p>
                      <a:pPr defTabSz="0" eaLnBrk="1" hangingPunct="1">
                        <a:spcBef>
                          <a:spcPts val="12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 dirty="0">
                          <a:solidFill>
                            <a:schemeClr val="bg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30</a:t>
                      </a:r>
                      <a:endParaRPr lang="en-US" altLang="zh-CN" sz="2800" dirty="0"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T="45702" marB="45702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1473" name="Text Box 40"/>
          <p:cNvSpPr/>
          <p:nvPr/>
        </p:nvSpPr>
        <p:spPr>
          <a:xfrm>
            <a:off x="446088" y="5516563"/>
            <a:ext cx="8135937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苏锡常地区沉降面积已达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5700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平方公里，约占苏锡常平原面积的一半。沉降中心最大沉降量达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2.8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米。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>
                                      <p:cBhvr>
                                        <p:cTn id="7" dur="1000"/>
                                        <p:tgtEl>
                                          <p:spTgt spid="6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3" grpId="0" bldLvl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/>
          <p:cNvSpPr/>
          <p:nvPr/>
        </p:nvSpPr>
        <p:spPr>
          <a:xfrm>
            <a:off x="466725" y="344488"/>
            <a:ext cx="8208963" cy="16811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(3)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天津市</a:t>
            </a:r>
          </a:p>
          <a:p>
            <a:pPr marL="0" lvl="0" indent="0" defTabSz="91440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1920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年代初，天津市区发现地面沉降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,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至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1960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年代地面沉降灾害已十分严重。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1959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年以来，最大累计沉降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3.1m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（塘沽）；累计沉降量超过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100mm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面积达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万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km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65539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133600"/>
            <a:ext cx="4667250" cy="3167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40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3" y="4041775"/>
            <a:ext cx="4643437" cy="2816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/>
          <p:cNvSpPr/>
          <p:nvPr/>
        </p:nvSpPr>
        <p:spPr>
          <a:xfrm>
            <a:off x="466725" y="344488"/>
            <a:ext cx="8208963" cy="13093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(4)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北京市</a:t>
            </a:r>
          </a:p>
          <a:p>
            <a:pPr marL="0" lvl="0" indent="0" algn="just" defTabSz="91440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始于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70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年代，主要发生在东北郊，沉降量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100 mm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以上面积超过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2800 km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。局部最大累计沉降超过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66563" name="Picture 2" descr="C:\Users\wen\Desktop\北京地区地面沉降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3324225"/>
            <a:ext cx="5308600" cy="3200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564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2079625"/>
            <a:ext cx="2933700" cy="2968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4" descr="6"/>
          <p:cNvPicPr preferRelativeResize="0"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636963" y="44450"/>
            <a:ext cx="5535612" cy="3051175"/>
          </a:xfrm>
          <a:ln/>
        </p:spPr>
      </p:pic>
      <p:sp>
        <p:nvSpPr>
          <p:cNvPr id="8195" name="Text Box 6"/>
          <p:cNvSpPr/>
          <p:nvPr/>
        </p:nvSpPr>
        <p:spPr>
          <a:xfrm>
            <a:off x="3651250" y="2719388"/>
            <a:ext cx="2087563" cy="304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土质滑坡（香港，</a:t>
            </a:r>
            <a:r>
              <a:rPr lang="en-US" altLang="zh-CN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1972</a:t>
            </a:r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）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8196" name="Picture 1026" descr="重力滑坡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" y="404813"/>
            <a:ext cx="3479800" cy="4968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375" y="3141663"/>
            <a:ext cx="5513388" cy="3533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8" name="Text Box 6"/>
          <p:cNvSpPr/>
          <p:nvPr/>
        </p:nvSpPr>
        <p:spPr>
          <a:xfrm>
            <a:off x="3779838" y="6308725"/>
            <a:ext cx="3249612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FFFFFF"/>
                </a:solidFill>
                <a:ea typeface="黑体" panose="02010609060101010101" pitchFamily="49" charset="-122"/>
              </a:rPr>
              <a:t>2010年04月,台湾</a:t>
            </a: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“</a:t>
            </a:r>
            <a:r>
              <a:rPr lang="zh-CN" altLang="en-US" sz="1400" dirty="0">
                <a:solidFill>
                  <a:srgbClr val="FFFFFF"/>
                </a:solidFill>
                <a:ea typeface="黑体" panose="02010609060101010101" pitchFamily="49" charset="-122"/>
              </a:rPr>
              <a:t>北二高</a:t>
            </a: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”</a:t>
            </a:r>
            <a:r>
              <a:rPr lang="zh-CN" altLang="en-US" sz="1400" dirty="0">
                <a:solidFill>
                  <a:srgbClr val="FFFFFF"/>
                </a:solidFill>
                <a:ea typeface="黑体" panose="02010609060101010101" pitchFamily="49" charset="-122"/>
              </a:rPr>
              <a:t>基隆段滑坡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8199" name="Text Box 7"/>
          <p:cNvSpPr/>
          <p:nvPr/>
        </p:nvSpPr>
        <p:spPr>
          <a:xfrm>
            <a:off x="36513" y="5059363"/>
            <a:ext cx="2159000" cy="304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FFFFFF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California USA,1995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8200" name="Picture 6" descr="smallslid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875" y="4586288"/>
            <a:ext cx="857250" cy="714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Box 1"/>
          <p:cNvSpPr/>
          <p:nvPr/>
        </p:nvSpPr>
        <p:spPr>
          <a:xfrm>
            <a:off x="755650" y="333375"/>
            <a:ext cx="7704138" cy="1846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）河北平原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just" defTabSz="914400" eaLnBrk="1" hangingPunct="1">
              <a:spcBef>
                <a:spcPct val="5000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沉降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米以上面积达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1500km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，分布在沧州、邢台、廊坊、保定、衡水、唐山等地；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河北平原地面沉降中心沉降量（</a:t>
            </a:r>
            <a:r>
              <a:rPr lang="en-US" altLang="zh-CN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1975</a:t>
            </a: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年～</a:t>
            </a:r>
            <a:r>
              <a:rPr lang="en-US" altLang="zh-CN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2007</a:t>
            </a: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年）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graphicFrame>
        <p:nvGraphicFramePr>
          <p:cNvPr id="64515" name="Group 3"/>
          <p:cNvGraphicFramePr>
            <a:graphicFrameLocks noGrp="1"/>
          </p:cNvGraphicFramePr>
          <p:nvPr/>
        </p:nvGraphicFramePr>
        <p:xfrm>
          <a:off x="827088" y="2357438"/>
          <a:ext cx="3960812" cy="4456123"/>
        </p:xfrm>
        <a:graphic>
          <a:graphicData uri="http://schemas.openxmlformats.org/drawingml/2006/table">
            <a:tbl>
              <a:tblPr/>
              <a:tblGrid>
                <a:gridCol w="628505"/>
                <a:gridCol w="1276696"/>
                <a:gridCol w="2055611"/>
              </a:tblGrid>
              <a:tr h="365721">
                <a:tc gridSpan="2"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1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Times New Roman" panose="02020603050405020304" pitchFamily="18" charset="0"/>
                        </a:rPr>
                        <a:t>地点</a:t>
                      </a:r>
                      <a:endParaRPr kumimoji="1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1454" marR="91454" marT="45708" marB="457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1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Times New Roman" panose="02020603050405020304" pitchFamily="18" charset="0"/>
                        </a:rPr>
                        <a:t>特征点沉降量mm</a:t>
                      </a:r>
                      <a:endParaRPr kumimoji="1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1454" marR="91454" marT="45708" marB="457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8279">
                <a:tc rowSpan="2"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1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Times New Roman" panose="02020603050405020304" pitchFamily="18" charset="0"/>
                        </a:rPr>
                        <a:t>唐山</a:t>
                      </a:r>
                      <a:endParaRPr kumimoji="1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1454" marR="91454" marT="45708" marB="4570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1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Times New Roman" panose="02020603050405020304" pitchFamily="18" charset="0"/>
                        </a:rPr>
                        <a:t>唐海</a:t>
                      </a:r>
                      <a:endParaRPr kumimoji="1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1454" marR="91454" marT="45708" marB="457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Times New Roman" panose="02020603050405020304" pitchFamily="18" charset="0"/>
                        </a:rPr>
                        <a:t>560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1454" marR="91454" marT="45708" marB="457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57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1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Times New Roman" panose="02020603050405020304" pitchFamily="18" charset="0"/>
                        </a:rPr>
                        <a:t>丰南</a:t>
                      </a:r>
                      <a:endParaRPr kumimoji="1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1454" marR="91454" marT="45708" marB="457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Times New Roman" panose="02020603050405020304" pitchFamily="18" charset="0"/>
                        </a:rPr>
                        <a:t>846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1454" marR="91454" marT="45708" marB="457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692">
                <a:tc rowSpan="3"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1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Times New Roman" panose="02020603050405020304" pitchFamily="18" charset="0"/>
                        </a:rPr>
                        <a:t>沧州</a:t>
                      </a:r>
                      <a:endParaRPr kumimoji="1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1454" marR="91454" marT="45708" marB="4570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1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Times New Roman" panose="02020603050405020304" pitchFamily="18" charset="0"/>
                        </a:rPr>
                        <a:t>市区</a:t>
                      </a:r>
                      <a:endParaRPr kumimoji="1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1454" marR="91454" marT="45708" marB="457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Times New Roman" panose="02020603050405020304" pitchFamily="18" charset="0"/>
                        </a:rPr>
                        <a:t>2518</a:t>
                      </a:r>
                      <a:endParaRPr kumimoji="1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1454" marR="91454" marT="45708" marB="457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790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1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Times New Roman" panose="02020603050405020304" pitchFamily="18" charset="0"/>
                        </a:rPr>
                        <a:t>任丘、河间、献县、肃宁</a:t>
                      </a:r>
                      <a:endParaRPr kumimoji="1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1454" marR="91454" marT="45708" marB="457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Times New Roman" panose="02020603050405020304" pitchFamily="18" charset="0"/>
                        </a:rPr>
                        <a:t>1138-1336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1454" marR="91454" marT="45708" marB="4570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69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1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Times New Roman" panose="02020603050405020304" pitchFamily="18" charset="0"/>
                        </a:rPr>
                        <a:t>东光</a:t>
                      </a:r>
                      <a:endParaRPr kumimoji="1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1454" marR="91454" marT="45708" marB="457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Times New Roman" panose="02020603050405020304" pitchFamily="18" charset="0"/>
                        </a:rPr>
                        <a:t>863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1454" marR="91454" marT="45708" marB="457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692"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1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Times New Roman" panose="02020603050405020304" pitchFamily="18" charset="0"/>
                        </a:rPr>
                        <a:t>衡水</a:t>
                      </a:r>
                      <a:endParaRPr kumimoji="1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1454" marR="91454" marT="45708" marB="457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endParaRPr kumimoji="1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Times New Roman" panose="02020603050405020304" pitchFamily="18" charset="0"/>
                      </a:endParaRPr>
                    </a:p>
                  </a:txBody>
                  <a:tcPr marL="91454" marR="91454" marT="45708" marB="457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Times New Roman" panose="02020603050405020304" pitchFamily="18" charset="0"/>
                        </a:rPr>
                        <a:t>1314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1454" marR="91454" marT="45708" marB="457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5721"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1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Times New Roman" panose="02020603050405020304" pitchFamily="18" charset="0"/>
                        </a:rPr>
                        <a:t>邯郸</a:t>
                      </a:r>
                      <a:endParaRPr kumimoji="1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1454" marR="91454" marT="45708" marB="457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endParaRPr kumimoji="1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Times New Roman" panose="02020603050405020304" pitchFamily="18" charset="0"/>
                      </a:endParaRPr>
                    </a:p>
                  </a:txBody>
                  <a:tcPr marL="91454" marR="91454" marT="45708" marB="457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Times New Roman" panose="02020603050405020304" pitchFamily="18" charset="0"/>
                        </a:rPr>
                        <a:t>514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1454" marR="91454" marT="45708" marB="457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79090"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1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Times New Roman" panose="02020603050405020304" pitchFamily="18" charset="0"/>
                        </a:rPr>
                        <a:t>邢台</a:t>
                      </a:r>
                      <a:endParaRPr kumimoji="1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1454" marR="91454" marT="45708" marB="4570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1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Times New Roman" panose="02020603050405020304" pitchFamily="18" charset="0"/>
                        </a:rPr>
                        <a:t>南宫、威县、平乡</a:t>
                      </a:r>
                      <a:endParaRPr kumimoji="1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1454" marR="91454" marT="45708" marB="457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Times New Roman" panose="02020603050405020304" pitchFamily="18" charset="0"/>
                        </a:rPr>
                        <a:t>927-1278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1454" marR="91454" marT="45708" marB="4570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5721"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1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Times New Roman" panose="02020603050405020304" pitchFamily="18" charset="0"/>
                        </a:rPr>
                        <a:t>保定</a:t>
                      </a:r>
                      <a:endParaRPr kumimoji="1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1454" marR="91454" marT="45708" marB="457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endParaRPr kumimoji="1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Times New Roman" panose="02020603050405020304" pitchFamily="18" charset="0"/>
                      </a:endParaRPr>
                    </a:p>
                  </a:txBody>
                  <a:tcPr marL="91454" marR="91454" marT="45708" marB="457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Times New Roman" panose="02020603050405020304" pitchFamily="18" charset="0"/>
                        </a:rPr>
                        <a:t>794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1454" marR="91454" marT="45708" marB="457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692"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1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Times New Roman" panose="02020603050405020304" pitchFamily="18" charset="0"/>
                        </a:rPr>
                        <a:t>廊坊</a:t>
                      </a:r>
                      <a:endParaRPr kumimoji="1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1454" marR="91454" marT="45708" marB="457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endParaRPr kumimoji="1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Times New Roman" panose="02020603050405020304" pitchFamily="18" charset="0"/>
                      </a:endParaRPr>
                    </a:p>
                  </a:txBody>
                  <a:tcPr marL="91454" marR="91454" marT="45708" marB="457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Times New Roman" panose="02020603050405020304" pitchFamily="18" charset="0"/>
                        </a:rPr>
                        <a:t>600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宋体" panose="02010600030101010101" pitchFamily="2" charset="-122"/>
                      </a:endParaRPr>
                    </a:p>
                  </a:txBody>
                  <a:tcPr marL="91454" marR="91454" marT="45708" marB="4570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6763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963" y="2736850"/>
            <a:ext cx="4205287" cy="39322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2"/>
          <p:cNvSpPr/>
          <p:nvPr/>
        </p:nvSpPr>
        <p:spPr>
          <a:xfrm>
            <a:off x="569913" y="574675"/>
            <a:ext cx="7962900" cy="30099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(6)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西安市</a:t>
            </a:r>
          </a:p>
          <a:p>
            <a:pPr marL="0" lvl="0" indent="0" algn="just" defTabSz="91440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1959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年发现地面沉降，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70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年代开始加剧。沉降超过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100 mm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面积达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200 km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，超过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1m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的面积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42.5 km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，最大累计沉降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2.85 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2005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年资料）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just" defTabSz="91440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地面不均匀沉降造成地表建筑物倾斜、下沉。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just" defTabSz="91440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例如，大雁塔向西北倾斜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1m,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钟楼下沉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90cm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等；同时地面沉降引发严重的地裂缝灾害。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68611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513" y="3141663"/>
            <a:ext cx="2468562" cy="37004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3"/>
          <p:cNvSpPr/>
          <p:nvPr/>
        </p:nvSpPr>
        <p:spPr>
          <a:xfrm>
            <a:off x="468313" y="473075"/>
            <a:ext cx="8567737" cy="2677656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世界范围地面沉降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目前世界上已有美国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、中国、日本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、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墨西哥、意大利、荷兰等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60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多个国家和地区发生地面沉降。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1891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年墨西哥城最早记录地面沉降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现，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最大累计沉降量超过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7.5m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</a:rPr>
              <a:t>Morelia</a:t>
            </a:r>
            <a:r>
              <a:rPr lang="zh-CN" altLang="zh-CN" sz="2400" dirty="0">
                <a:solidFill>
                  <a:srgbClr val="000099"/>
                </a:solidFill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</a:rPr>
              <a:t>Celaya</a:t>
            </a:r>
            <a:r>
              <a:rPr lang="zh-CN" altLang="zh-CN" sz="2400" dirty="0">
                <a:solidFill>
                  <a:srgbClr val="000099"/>
                </a:solidFill>
                <a:ea typeface="黑体" panose="02010609060101010101" pitchFamily="49" charset="-122"/>
              </a:rPr>
              <a:t>和</a:t>
            </a:r>
            <a:r>
              <a:rPr lang="en-US" altLang="zh-CN" sz="2400" dirty="0" err="1">
                <a:solidFill>
                  <a:srgbClr val="000099"/>
                </a:solidFill>
                <a:ea typeface="黑体" panose="02010609060101010101" pitchFamily="49" charset="-122"/>
              </a:rPr>
              <a:t>Quer</a:t>
            </a:r>
            <a:r>
              <a:rPr lang="zh-CN" altLang="zh-CN" sz="2400" dirty="0">
                <a:solidFill>
                  <a:srgbClr val="000099"/>
                </a:solidFill>
                <a:ea typeface="黑体" panose="02010609060101010101" pitchFamily="49" charset="-122"/>
              </a:rPr>
              <a:t>é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</a:rPr>
              <a:t>taro</a:t>
            </a:r>
            <a:r>
              <a:rPr lang="zh-CN" altLang="zh-CN" sz="2400" dirty="0">
                <a:solidFill>
                  <a:srgbClr val="000099"/>
                </a:solidFill>
                <a:ea typeface="黑体" panose="02010609060101010101" pitchFamily="49" charset="-122"/>
              </a:rPr>
              <a:t>三个城市在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</a:rPr>
              <a:t>2003~2004</a:t>
            </a:r>
            <a:r>
              <a:rPr lang="zh-CN" altLang="zh-CN" sz="2400" dirty="0">
                <a:solidFill>
                  <a:srgbClr val="000099"/>
                </a:solidFill>
                <a:ea typeface="黑体" panose="02010609060101010101" pitchFamily="49" charset="-122"/>
              </a:rPr>
              <a:t>年的最大地面沉降速率分别达到了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</a:rPr>
              <a:t>35</a:t>
            </a:r>
            <a:r>
              <a:rPr lang="zh-CN" altLang="zh-CN" sz="2400" dirty="0">
                <a:solidFill>
                  <a:srgbClr val="000099"/>
                </a:solidFill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</a:rPr>
              <a:t>100</a:t>
            </a:r>
            <a:r>
              <a:rPr lang="zh-CN" altLang="zh-CN" sz="2400" dirty="0">
                <a:solidFill>
                  <a:srgbClr val="000099"/>
                </a:solidFill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</a:rPr>
              <a:t>68mm/a</a:t>
            </a:r>
            <a:r>
              <a:rPr lang="zh-CN" altLang="zh-CN" sz="2400" dirty="0">
                <a:solidFill>
                  <a:srgbClr val="000099"/>
                </a:solidFill>
                <a:ea typeface="黑体" panose="02010609060101010101" pitchFamily="49" charset="-122"/>
              </a:rPr>
              <a:t>。</a:t>
            </a:r>
            <a:endParaRPr lang="en-US" altLang="zh-CN" sz="2400" dirty="0">
              <a:solidFill>
                <a:srgbClr val="000099"/>
              </a:solidFill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69635" name="Picture 6" descr="djcj_clip_image0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434" y="3150731"/>
            <a:ext cx="5526153" cy="3665994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3"/>
          <p:cNvSpPr/>
          <p:nvPr/>
        </p:nvSpPr>
        <p:spPr>
          <a:xfrm>
            <a:off x="468313" y="528638"/>
            <a:ext cx="8316574" cy="283154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日本于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1898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年在新泻最早发生地面沉降，至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1958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年地面沉降速率达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530mm/a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。日本产生严重地面沉降的城市或地区还有东京、大阪和佐贺县平原等地。东京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1950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～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80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年代累计沉降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3.1m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，其中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1986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年一年中最大沉降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239mm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</a:p>
          <a:p>
            <a:pPr marL="0" indent="0" algn="just" defTabSz="914400" eaLnBrk="1" hangingPunct="1">
              <a:spcBef>
                <a:spcPts val="1200"/>
              </a:spcBef>
              <a:buClrTx/>
              <a:buNone/>
            </a:pP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美国于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1922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年最早在加州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San Joaquin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流域发现地面沉降</a:t>
            </a:r>
            <a:r>
              <a:rPr lang="zh-CN" altLang="en-US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，至</a:t>
            </a:r>
            <a:r>
              <a:rPr lang="en-US" altLang="zh-CN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1969</a:t>
            </a:r>
            <a:r>
              <a:rPr lang="zh-CN" altLang="en-US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年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地下水位下降达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137m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，累积地面沉降达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2.6 </a:t>
            </a:r>
            <a:r>
              <a:rPr lang="en-US" altLang="zh-CN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m</a:t>
            </a:r>
            <a:r>
              <a:rPr lang="zh-CN" altLang="en-US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，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最大</a:t>
            </a:r>
            <a:r>
              <a:rPr lang="zh-CN" altLang="en-US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沉降</a:t>
            </a:r>
            <a:r>
              <a:rPr lang="en-US" altLang="zh-CN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9m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，影响范围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9100km</a:t>
            </a:r>
            <a:r>
              <a:rPr lang="en-US" altLang="zh-CN" sz="2400" baseline="300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2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 </a:t>
            </a:r>
            <a:r>
              <a:rPr lang="zh-CN" altLang="en-US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  <a:endParaRPr lang="zh-CN" altLang="en-US" sz="1800" dirty="0">
              <a:latin typeface="Times New Roman" panose="02020603050405020304" pitchFamily="18" charset="0"/>
            </a:endParaRPr>
          </a:p>
        </p:txBody>
      </p:sp>
      <p:pic>
        <p:nvPicPr>
          <p:cNvPr id="70659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732" y="3042228"/>
            <a:ext cx="4424155" cy="379525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492256" y="3573010"/>
            <a:ext cx="38684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至</a:t>
            </a:r>
            <a:r>
              <a:rPr kumimoji="1"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宋体" panose="02010600030101010101" pitchFamily="2" charset="-122"/>
              </a:rPr>
              <a:t>2002</a:t>
            </a:r>
            <a:r>
              <a:rPr kumimoji="1" lang="zh-CN" altLang="en-US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宋体" panose="02010600030101010101" pitchFamily="2" charset="-122"/>
              </a:rPr>
              <a:t>年，</a:t>
            </a:r>
            <a:r>
              <a:rPr kumimoji="1" lang="zh-CN" altLang="zh-CN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宋体" panose="02010600030101010101" pitchFamily="2" charset="-122"/>
              </a:rPr>
              <a:t>美国已经有</a:t>
            </a:r>
            <a:r>
              <a:rPr kumimoji="1" lang="en-US" altLang="zh-CN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宋体" panose="02010600030101010101" pitchFamily="2" charset="-122"/>
              </a:rPr>
              <a:t>45</a:t>
            </a:r>
            <a:r>
              <a:rPr kumimoji="1" lang="zh-CN" altLang="zh-CN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宋体" panose="02010600030101010101" pitchFamily="2" charset="-122"/>
              </a:rPr>
              <a:t>个洲超过</a:t>
            </a:r>
            <a:r>
              <a:rPr kumimoji="1" lang="en-US" altLang="zh-CN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宋体" panose="02010600030101010101" pitchFamily="2" charset="-122"/>
              </a:rPr>
              <a:t>44 030 km</a:t>
            </a:r>
            <a:r>
              <a:rPr kumimoji="1" lang="en-US" altLang="zh-CN" sz="2400" baseline="300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宋体" panose="02010600030101010101" pitchFamily="2" charset="-122"/>
              </a:rPr>
              <a:t>2</a:t>
            </a:r>
            <a:r>
              <a:rPr kumimoji="1" lang="en-US" altLang="zh-CN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宋体" panose="02010600030101010101" pitchFamily="2" charset="-122"/>
              </a:rPr>
              <a:t> </a:t>
            </a:r>
            <a:r>
              <a:rPr kumimoji="1" lang="zh-CN" altLang="zh-CN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宋体" panose="02010600030101010101" pitchFamily="2" charset="-122"/>
              </a:rPr>
              <a:t>受到了地面沉降的影响</a:t>
            </a:r>
            <a:r>
              <a:rPr kumimoji="1" lang="zh-CN" altLang="en-US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宋体" panose="02010600030101010101" pitchFamily="2" charset="-122"/>
              </a:rPr>
              <a:t>。</a:t>
            </a:r>
            <a:r>
              <a:rPr kumimoji="1" lang="en-US" altLang="zh-CN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宋体" panose="02010600030101010101" pitchFamily="2" charset="-122"/>
              </a:rPr>
              <a:t> </a:t>
            </a:r>
            <a:endParaRPr kumimoji="1" lang="zh-CN" altLang="en-US" sz="2400" dirty="0">
              <a:solidFill>
                <a:srgbClr val="000099"/>
              </a:solidFill>
              <a:latin typeface="Times New Roman" panose="02020603050405020304" pitchFamily="18" charset="0"/>
              <a:ea typeface="黑体" panose="02010609060101010101" pitchFamily="49" charset="-122"/>
              <a:cs typeface="+mn-cs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730" y="620805"/>
            <a:ext cx="7704536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2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1969</a:t>
            </a:r>
            <a:r>
              <a:rPr lang="zh-CN" altLang="en-US" sz="2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年至</a:t>
            </a:r>
            <a:r>
              <a:rPr lang="en-US" altLang="zh-CN" sz="2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2015</a:t>
            </a:r>
            <a:r>
              <a:rPr lang="zh-CN" altLang="en-US" sz="2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年，</a:t>
            </a:r>
            <a:r>
              <a:rPr lang="zh-CN" altLang="en-US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联合国教科文组织</a:t>
            </a:r>
            <a:r>
              <a:rPr lang="zh-CN" altLang="en-US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UNESCO</a:t>
            </a:r>
            <a:r>
              <a:rPr lang="zh-CN" altLang="en-US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）</a:t>
            </a:r>
            <a:r>
              <a:rPr lang="zh-CN" altLang="zh-CN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成立了地面沉降工作组</a:t>
            </a:r>
            <a:r>
              <a:rPr lang="en-US" altLang="zh-CN" sz="2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(Working </a:t>
            </a:r>
            <a:r>
              <a:rPr lang="en-US" altLang="zh-CN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Group on Land Subsidence</a:t>
            </a:r>
            <a:r>
              <a:rPr lang="en-US" altLang="zh-CN" sz="2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)</a:t>
            </a:r>
            <a:r>
              <a:rPr lang="zh-CN" altLang="en-US" sz="2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，</a:t>
            </a:r>
            <a:r>
              <a:rPr lang="zh-CN" altLang="zh-CN" sz="2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组织</a:t>
            </a:r>
            <a:r>
              <a:rPr lang="zh-CN" altLang="zh-CN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召开了</a:t>
            </a:r>
            <a:r>
              <a:rPr lang="en-US" altLang="zh-CN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9</a:t>
            </a:r>
            <a:r>
              <a:rPr lang="zh-CN" altLang="zh-CN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届国际地面沉降学术</a:t>
            </a:r>
            <a:r>
              <a:rPr lang="zh-CN" altLang="zh-CN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研讨会</a:t>
            </a:r>
            <a:r>
              <a:rPr lang="zh-CN" altLang="en-US" sz="2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中国国土</a:t>
            </a:r>
            <a:r>
              <a:rPr lang="zh-CN" altLang="en-US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资源</a:t>
            </a:r>
            <a:r>
              <a:rPr lang="zh-CN" altLang="en-US" sz="2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部、</a:t>
            </a:r>
            <a:r>
              <a:rPr lang="zh-CN" altLang="en-US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水利部</a:t>
            </a:r>
            <a:r>
              <a:rPr lang="zh-CN" altLang="zh-CN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颁布</a:t>
            </a:r>
            <a:r>
              <a:rPr lang="zh-CN" altLang="en-US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了</a:t>
            </a:r>
            <a:r>
              <a:rPr lang="zh-CN" altLang="zh-CN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《全国地面沉降防治规划（</a:t>
            </a:r>
            <a:r>
              <a:rPr lang="en-US" altLang="zh-CN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2011-2020</a:t>
            </a:r>
            <a:r>
              <a:rPr lang="zh-CN" altLang="zh-CN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zh-CN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sz="2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，开展</a:t>
            </a:r>
            <a:r>
              <a:rPr lang="en-US" altLang="zh-CN" sz="2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项</a:t>
            </a:r>
            <a:r>
              <a:rPr lang="zh-CN" altLang="zh-CN" sz="2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工程</a:t>
            </a:r>
            <a:r>
              <a:rPr lang="zh-CN" altLang="en-US" sz="2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4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zh-CN" sz="2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地面沉降</a:t>
            </a:r>
            <a:r>
              <a:rPr lang="zh-CN" altLang="zh-CN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调查</a:t>
            </a:r>
            <a:r>
              <a:rPr lang="zh-CN" altLang="zh-CN" sz="2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endParaRPr lang="en-US" altLang="zh-CN" sz="24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zh-CN" sz="2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地面沉降</a:t>
            </a:r>
            <a:r>
              <a:rPr lang="zh-CN" altLang="zh-CN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监测</a:t>
            </a:r>
            <a:r>
              <a:rPr lang="zh-CN" altLang="zh-CN" sz="2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endParaRPr lang="en-US" altLang="zh-CN" sz="24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zh-CN" sz="2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地下水</a:t>
            </a:r>
            <a:r>
              <a:rPr lang="zh-CN" altLang="zh-CN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控采与超采区治理</a:t>
            </a:r>
            <a:r>
              <a:rPr lang="zh-CN" altLang="zh-CN" sz="2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endParaRPr lang="en-US" altLang="zh-CN" sz="24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zh-CN" sz="2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地面沉降</a:t>
            </a:r>
            <a:r>
              <a:rPr lang="zh-CN" altLang="zh-CN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防治技术</a:t>
            </a:r>
            <a:r>
              <a:rPr lang="zh-CN" altLang="zh-CN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创新</a:t>
            </a:r>
            <a:r>
              <a:rPr lang="zh-CN" altLang="en-US" sz="2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solidFill>
                <a:srgbClr val="0000CC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主要</a:t>
            </a:r>
            <a:r>
              <a:rPr lang="zh-CN" altLang="zh-CN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工作区</a:t>
            </a:r>
            <a:r>
              <a:rPr lang="zh-CN" altLang="zh-CN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包括</a:t>
            </a:r>
            <a:r>
              <a:rPr lang="zh-CN" altLang="en-US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400" dirty="0">
              <a:solidFill>
                <a:srgbClr val="0000CC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zh-CN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长江三角洲、</a:t>
            </a:r>
            <a:endParaRPr lang="en-US" altLang="zh-CN" sz="2400" dirty="0">
              <a:solidFill>
                <a:srgbClr val="0000CC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zh-CN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华北平原</a:t>
            </a:r>
            <a:r>
              <a:rPr lang="zh-CN" altLang="en-US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endParaRPr lang="en-US" altLang="zh-CN" sz="2400" dirty="0">
              <a:solidFill>
                <a:srgbClr val="0000CC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zh-CN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汾</a:t>
            </a:r>
            <a:r>
              <a:rPr lang="zh-CN" altLang="zh-CN" sz="24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渭</a:t>
            </a:r>
            <a:r>
              <a:rPr lang="zh-CN" altLang="zh-CN" sz="2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盆地</a:t>
            </a:r>
            <a:r>
              <a:rPr lang="zh-CN" altLang="en-US" sz="24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400" dirty="0">
              <a:solidFill>
                <a:srgbClr val="0000CC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19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3"/>
          <p:cNvSpPr/>
          <p:nvPr/>
        </p:nvSpPr>
        <p:spPr>
          <a:xfrm>
            <a:off x="468313" y="428625"/>
            <a:ext cx="8318500" cy="3368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2. 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地面沉降灾害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(1)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损失地面标高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,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从而使：</a:t>
            </a:r>
          </a:p>
          <a:p>
            <a:pPr marL="0" lvl="0" indent="0" defTabSz="914400" eaLnBrk="1" hangingPunct="1">
              <a:spcBef>
                <a:spcPts val="12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沿海地区（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大多在海平面以上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1-4 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）抗风暴潮的能力降低；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just" defTabSz="914400" eaLnBrk="1" hangingPunct="1">
              <a:spcBef>
                <a:spcPts val="60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城市排水设施失效，雨季地面积水内涝，防泄洪能力下降。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just" defTabSz="914400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泰国曼谷，只有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米至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1.5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米的海拔高度，还在以每年约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至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50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毫米的速度沉降。可能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50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年内降至海平面下。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just" defTabSz="914400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2011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月曼谷遭遇洪水，因排泄缓慢，洪水迟迟不退。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71683" name="Picture 5" descr="http://hiphotos.baidu.com/%D2%B0%B7%E7%BE%AA%C3%CE%CE%C4%D1%A7/pic/item/2ba7d8214f4a20a4838b508c90529822730ed01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4300"/>
            <a:ext cx="4572000" cy="2933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684" name="Picture 11" descr="C:\Users\wen\AppData\Local\Microsoft\Windows\Temporary Internet Files\Content.IE5\JL9AR79W\bangkok_fortsumeru_flood[1]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3911600"/>
            <a:ext cx="4500562" cy="2946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026" descr="M7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3429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07" name="Picture 2" descr="M19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29000"/>
            <a:ext cx="4572000" cy="3429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08" name="Picture 1026" descr="M16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4572000" cy="3429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09" name="Picture 2" descr="M1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595813" cy="3446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2710" name="TextBox 2"/>
          <p:cNvSpPr/>
          <p:nvPr/>
        </p:nvSpPr>
        <p:spPr>
          <a:xfrm>
            <a:off x="1116013" y="6308725"/>
            <a:ext cx="6911975" cy="461963"/>
          </a:xfrm>
          <a:prstGeom prst="rect">
            <a:avLst/>
          </a:prstGeom>
          <a:solidFill>
            <a:srgbClr val="CCECFF">
              <a:alpha val="50195"/>
            </a:srgbClr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ctr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苏锡常地区地面沉降导致内涝（图片来自马凤山）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矩形 4"/>
          <p:cNvSpPr/>
          <p:nvPr/>
        </p:nvSpPr>
        <p:spPr>
          <a:xfrm>
            <a:off x="611188" y="765175"/>
            <a:ext cx="7632700" cy="1014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(2)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桥下净空变小，影响泄洪和航运；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(3)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深井井口提高，井管破裂；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73731" name="Picture 1026" descr="M18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3025"/>
            <a:ext cx="4643438" cy="3654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3732" name="Picture 2" descr="M6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25" y="2608263"/>
            <a:ext cx="4460875" cy="3700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733" name="TextBox 2"/>
          <p:cNvSpPr/>
          <p:nvPr/>
        </p:nvSpPr>
        <p:spPr>
          <a:xfrm>
            <a:off x="428625" y="6280150"/>
            <a:ext cx="7929563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苏锡常地区地面沉降导致机井井口上升（图片来自马凤山）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3" descr="F:\Teaching\15资料\地面沉降地裂缝\廊坊市自来水公司37号井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8" y="0"/>
            <a:ext cx="905351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4755" name="矩形 2"/>
          <p:cNvSpPr/>
          <p:nvPr/>
        </p:nvSpPr>
        <p:spPr>
          <a:xfrm>
            <a:off x="214313" y="5572125"/>
            <a:ext cx="8215312" cy="11699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1966</a:t>
            </a: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</a:t>
            </a:r>
            <a:r>
              <a:rPr lang="en-US" altLang="zh-CN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-2004</a:t>
            </a: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年廊坊市地面累积沉降</a:t>
            </a:r>
            <a:r>
              <a:rPr lang="en-US" altLang="zh-CN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798mm</a:t>
            </a: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  <a:endParaRPr lang="en-US" altLang="zh-CN" sz="20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廊坊市自来水公司</a:t>
            </a:r>
            <a:r>
              <a:rPr lang="en-US" altLang="zh-CN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37</a:t>
            </a: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号井：成井于</a:t>
            </a:r>
            <a:r>
              <a:rPr lang="en-US" altLang="zh-CN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1987</a:t>
            </a: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年，井深</a:t>
            </a:r>
            <a:r>
              <a:rPr lang="en-US" altLang="zh-CN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420m</a:t>
            </a: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  <a:r>
              <a:rPr lang="en-US" altLang="zh-CN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2004</a:t>
            </a: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年，井台拉裂</a:t>
            </a:r>
            <a:r>
              <a:rPr lang="en-US" altLang="zh-CN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11.5cm</a:t>
            </a: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，取水管弯曲变形，属重度成灾。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4756" name="矩形 4"/>
          <p:cNvSpPr/>
          <p:nvPr/>
        </p:nvSpPr>
        <p:spPr>
          <a:xfrm>
            <a:off x="6357938" y="214313"/>
            <a:ext cx="242887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92D050"/>
                </a:solidFill>
                <a:ea typeface="楷体_GB2312" pitchFamily="1" charset="-122"/>
              </a:rPr>
              <a:t>图片来自</a:t>
            </a:r>
            <a:r>
              <a:rPr lang="en-US" altLang="zh-CN" sz="1400" dirty="0">
                <a:solidFill>
                  <a:srgbClr val="92D050"/>
                </a:solidFill>
                <a:ea typeface="楷体_GB2312" pitchFamily="1" charset="-122"/>
              </a:rPr>
              <a:t>http://www.lf.gov.cn/</a:t>
            </a:r>
            <a:endParaRPr lang="zh-CN" altLang="en-US" sz="1400" dirty="0">
              <a:solidFill>
                <a:srgbClr val="92D050"/>
              </a:solidFill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矩形 4"/>
          <p:cNvSpPr/>
          <p:nvPr/>
        </p:nvSpPr>
        <p:spPr>
          <a:xfrm>
            <a:off x="611188" y="765175"/>
            <a:ext cx="7632700" cy="15541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（4）差异沉降造成建筑物沉陷变形破坏；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（5）引发地裂缝。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（详见下节：地裂缝）</a:t>
            </a:r>
            <a:endParaRPr lang="en-US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75779" name="Picture 2" descr="M2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5025"/>
            <a:ext cx="4643438" cy="3482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5780" name="Picture 2" descr="M4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3" y="3375025"/>
            <a:ext cx="4643437" cy="3482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5781" name="Text Box 3"/>
          <p:cNvSpPr/>
          <p:nvPr/>
        </p:nvSpPr>
        <p:spPr>
          <a:xfrm>
            <a:off x="1116013" y="6299200"/>
            <a:ext cx="6408737" cy="461963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苏锡常地区地面沉降引发地裂缝及建筑物破坏。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026"/>
          <p:cNvSpPr/>
          <p:nvPr/>
        </p:nvSpPr>
        <p:spPr>
          <a:xfrm>
            <a:off x="755650" y="692150"/>
            <a:ext cx="7704138" cy="1384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四川鸡扒子滑坡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1982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7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月，四川省云阳县的长江边岸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1,500 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的土石滑入长江，使江床淤高了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余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，整治航道花费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8,000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万元。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9219" name="Picture 1028" descr="gph_JiPaZhiGongCheng.jpg (25037 bytes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2852738"/>
            <a:ext cx="7521575" cy="2897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Text Box 1029"/>
          <p:cNvSpPr/>
          <p:nvPr/>
        </p:nvSpPr>
        <p:spPr>
          <a:xfrm>
            <a:off x="3348038" y="5229225"/>
            <a:ext cx="3240087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FFFFF"/>
                </a:solidFill>
                <a:ea typeface="黑体" panose="02010609060101010101" pitchFamily="49" charset="-122"/>
              </a:rPr>
              <a:t>鸡扒子滑坡（整治后）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矩形 3"/>
          <p:cNvSpPr/>
          <p:nvPr/>
        </p:nvSpPr>
        <p:spPr>
          <a:xfrm>
            <a:off x="612775" y="620713"/>
            <a:ext cx="7920038" cy="3140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经济损失</a:t>
            </a:r>
          </a:p>
          <a:p>
            <a:pPr marL="0" lvl="0" indent="0" defTabSz="914400" eaLnBrk="1" hangingPunct="1">
              <a:spcBef>
                <a:spcPts val="12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据粗略统计，建国以来，我国地面沉降和地裂缝造成的损失累计高达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4500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～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5000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亿元。损失集中在长三角地区。</a:t>
            </a:r>
          </a:p>
          <a:p>
            <a:pPr marL="0" lvl="0" indent="0" defTabSz="914400" eaLnBrk="1" hangingPunct="1">
              <a:spcBef>
                <a:spcPts val="12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“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地面沉降</a:t>
            </a:r>
            <a:r>
              <a:rPr lang="zh-CN" altLang="en-US" sz="2400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”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已经造成长三角中心地区损失近 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3500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亿元。其中上海约为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2900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多亿元，苏锡常为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469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亿元。 </a:t>
            </a:r>
          </a:p>
          <a:p>
            <a:pPr marL="0" lvl="0" indent="0" defTabSz="914400" eaLnBrk="1" hangingPunct="1">
              <a:spcBef>
                <a:spcPts val="12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</a:t>
            </a:r>
            <a:r>
              <a:rPr lang="en-US" altLang="en-US" sz="2400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“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长三角地区地下水资源与地质灾害调查评价</a:t>
            </a:r>
            <a:r>
              <a:rPr lang="zh-CN" altLang="en-US" sz="2400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”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,南京地质矿产研究所 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2005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年）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2"/>
          <p:cNvSpPr/>
          <p:nvPr/>
        </p:nvSpPr>
        <p:spPr>
          <a:xfrm>
            <a:off x="590443" y="404790"/>
            <a:ext cx="7848600" cy="1920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3.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地面沉降的原因</a:t>
            </a:r>
            <a:endParaRPr lang="en-US" altLang="zh-CN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绝大多数由承压水的超量开采导致。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调查表明，地面沉降与承压水位下降有着十分密切都空间和时间联系。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58" y="2492935"/>
            <a:ext cx="8151813" cy="3831040"/>
          </a:xfrm>
          <a:prstGeom prst="rect">
            <a:avLst/>
          </a:prstGeom>
        </p:spPr>
      </p:pic>
      <p:sp>
        <p:nvSpPr>
          <p:cNvPr id="5" name="Text Box 6"/>
          <p:cNvSpPr/>
          <p:nvPr/>
        </p:nvSpPr>
        <p:spPr>
          <a:xfrm>
            <a:off x="1635055" y="6336443"/>
            <a:ext cx="5759375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ctr" defTabSz="914400" ea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1960-2000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年苏锡常地区承压水水头变化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50" name="Group 2"/>
          <p:cNvGrpSpPr/>
          <p:nvPr/>
        </p:nvGrpSpPr>
        <p:grpSpPr>
          <a:xfrm>
            <a:off x="370117" y="1553440"/>
            <a:ext cx="8162158" cy="3745495"/>
            <a:chOff x="-23" y="0"/>
            <a:chExt cx="14742" cy="7145"/>
          </a:xfrm>
        </p:grpSpPr>
        <p:sp>
          <p:nvSpPr>
            <p:cNvPr id="78852" name="矩形 162"/>
            <p:cNvSpPr/>
            <p:nvPr/>
          </p:nvSpPr>
          <p:spPr>
            <a:xfrm>
              <a:off x="0" y="794"/>
              <a:ext cx="10773" cy="912"/>
            </a:xfrm>
            <a:prstGeom prst="rect">
              <a:avLst/>
            </a:prstGeom>
            <a:solidFill>
              <a:srgbClr val="CCECFF">
                <a:alpha val="67058"/>
              </a:srgbClr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just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000099"/>
                </a:solidFill>
                <a:ea typeface="楷体_GB2312" pitchFamily="1" charset="-122"/>
              </a:endParaRPr>
            </a:p>
          </p:txBody>
        </p:sp>
        <p:sp>
          <p:nvSpPr>
            <p:cNvPr id="78853" name="矩形 123"/>
            <p:cNvSpPr/>
            <p:nvPr/>
          </p:nvSpPr>
          <p:spPr>
            <a:xfrm>
              <a:off x="81" y="6233"/>
              <a:ext cx="10773" cy="912"/>
            </a:xfrm>
            <a:prstGeom prst="rect">
              <a:avLst/>
            </a:prstGeom>
            <a:solidFill>
              <a:srgbClr val="CCECFF">
                <a:alpha val="67058"/>
              </a:srgbClr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just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000099"/>
                </a:solidFill>
                <a:ea typeface="楷体_GB2312" pitchFamily="1" charset="-122"/>
              </a:endParaRPr>
            </a:p>
          </p:txBody>
        </p:sp>
        <p:sp>
          <p:nvSpPr>
            <p:cNvPr id="78854" name="矩形 122"/>
            <p:cNvSpPr/>
            <p:nvPr/>
          </p:nvSpPr>
          <p:spPr>
            <a:xfrm>
              <a:off x="82" y="4310"/>
              <a:ext cx="10773" cy="912"/>
            </a:xfrm>
            <a:prstGeom prst="rect">
              <a:avLst/>
            </a:prstGeom>
            <a:solidFill>
              <a:srgbClr val="CCECFF">
                <a:alpha val="67058"/>
              </a:srgbClr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just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000099"/>
                </a:solidFill>
                <a:ea typeface="楷体_GB2312" pitchFamily="1" charset="-122"/>
              </a:endParaRPr>
            </a:p>
          </p:txBody>
        </p:sp>
        <p:sp>
          <p:nvSpPr>
            <p:cNvPr id="78855" name="矩形 121"/>
            <p:cNvSpPr/>
            <p:nvPr/>
          </p:nvSpPr>
          <p:spPr>
            <a:xfrm>
              <a:off x="50" y="2549"/>
              <a:ext cx="10723" cy="912"/>
            </a:xfrm>
            <a:prstGeom prst="rect">
              <a:avLst/>
            </a:prstGeom>
            <a:solidFill>
              <a:srgbClr val="CCECFF">
                <a:alpha val="67058"/>
              </a:srgbClr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just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000099"/>
                </a:solidFill>
                <a:ea typeface="楷体_GB2312" pitchFamily="1" charset="-122"/>
              </a:endParaRPr>
            </a:p>
          </p:txBody>
        </p:sp>
        <p:cxnSp>
          <p:nvCxnSpPr>
            <p:cNvPr id="78856" name="AutoShape 7"/>
            <p:cNvCxnSpPr/>
            <p:nvPr/>
          </p:nvCxnSpPr>
          <p:spPr>
            <a:xfrm flipH="1">
              <a:off x="-23" y="0"/>
              <a:ext cx="10700" cy="11"/>
            </a:xfrm>
            <a:prstGeom prst="straightConnector1">
              <a:avLst/>
            </a:prstGeom>
            <a:ln w="25400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78857" name="矩形 9"/>
            <p:cNvSpPr/>
            <p:nvPr/>
          </p:nvSpPr>
          <p:spPr>
            <a:xfrm>
              <a:off x="76" y="1701"/>
              <a:ext cx="10696" cy="912"/>
            </a:xfrm>
            <a:prstGeom prst="rect">
              <a:avLst/>
            </a:prstGeom>
            <a:solidFill>
              <a:srgbClr val="C1A658">
                <a:alpha val="50195"/>
              </a:srgbClr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just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000099"/>
                </a:solidFill>
                <a:ea typeface="楷体_GB2312" pitchFamily="1" charset="-122"/>
              </a:endParaRPr>
            </a:p>
          </p:txBody>
        </p:sp>
        <p:sp>
          <p:nvSpPr>
            <p:cNvPr id="78858" name="矩形 11"/>
            <p:cNvSpPr/>
            <p:nvPr/>
          </p:nvSpPr>
          <p:spPr>
            <a:xfrm>
              <a:off x="50" y="3456"/>
              <a:ext cx="10723" cy="912"/>
            </a:xfrm>
            <a:prstGeom prst="rect">
              <a:avLst/>
            </a:prstGeom>
            <a:solidFill>
              <a:srgbClr val="C1A658">
                <a:alpha val="50195"/>
              </a:srgbClr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just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000099"/>
                </a:solidFill>
                <a:ea typeface="楷体_GB2312" pitchFamily="1" charset="-122"/>
              </a:endParaRPr>
            </a:p>
          </p:txBody>
        </p:sp>
        <p:sp>
          <p:nvSpPr>
            <p:cNvPr id="78859" name="矩形 12"/>
            <p:cNvSpPr/>
            <p:nvPr/>
          </p:nvSpPr>
          <p:spPr>
            <a:xfrm>
              <a:off x="81" y="5217"/>
              <a:ext cx="10781" cy="912"/>
            </a:xfrm>
            <a:prstGeom prst="rect">
              <a:avLst/>
            </a:prstGeom>
            <a:solidFill>
              <a:srgbClr val="C1A658">
                <a:alpha val="50195"/>
              </a:srgbClr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just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000099"/>
                </a:solidFill>
                <a:ea typeface="楷体_GB2312" pitchFamily="1" charset="-122"/>
              </a:endParaRPr>
            </a:p>
          </p:txBody>
        </p:sp>
        <p:sp>
          <p:nvSpPr>
            <p:cNvPr id="78860" name="椭圆 13"/>
            <p:cNvSpPr/>
            <p:nvPr/>
          </p:nvSpPr>
          <p:spPr>
            <a:xfrm>
              <a:off x="331" y="3133"/>
              <a:ext cx="163" cy="167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61" name="椭圆 14"/>
            <p:cNvSpPr/>
            <p:nvPr/>
          </p:nvSpPr>
          <p:spPr>
            <a:xfrm>
              <a:off x="1749" y="2685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62" name="椭圆 15"/>
            <p:cNvSpPr/>
            <p:nvPr/>
          </p:nvSpPr>
          <p:spPr>
            <a:xfrm>
              <a:off x="6719" y="4525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63" name="椭圆 16"/>
            <p:cNvSpPr/>
            <p:nvPr/>
          </p:nvSpPr>
          <p:spPr>
            <a:xfrm>
              <a:off x="6576" y="2628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64" name="椭圆 17"/>
            <p:cNvSpPr/>
            <p:nvPr/>
          </p:nvSpPr>
          <p:spPr>
            <a:xfrm>
              <a:off x="3336" y="2823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65" name="椭圆 18"/>
            <p:cNvSpPr/>
            <p:nvPr/>
          </p:nvSpPr>
          <p:spPr>
            <a:xfrm>
              <a:off x="4336" y="3010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66" name="椭圆 19"/>
            <p:cNvSpPr/>
            <p:nvPr/>
          </p:nvSpPr>
          <p:spPr>
            <a:xfrm>
              <a:off x="1361" y="6262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67" name="椭圆 20"/>
            <p:cNvSpPr/>
            <p:nvPr/>
          </p:nvSpPr>
          <p:spPr>
            <a:xfrm>
              <a:off x="2169" y="4568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68" name="椭圆 21"/>
            <p:cNvSpPr/>
            <p:nvPr/>
          </p:nvSpPr>
          <p:spPr>
            <a:xfrm>
              <a:off x="2781" y="4428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69" name="椭圆 22"/>
            <p:cNvSpPr/>
            <p:nvPr/>
          </p:nvSpPr>
          <p:spPr>
            <a:xfrm>
              <a:off x="2041" y="6315"/>
              <a:ext cx="165" cy="167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70" name="椭圆 23"/>
            <p:cNvSpPr/>
            <p:nvPr/>
          </p:nvSpPr>
          <p:spPr>
            <a:xfrm>
              <a:off x="4261" y="4343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71" name="椭圆 24"/>
            <p:cNvSpPr/>
            <p:nvPr/>
          </p:nvSpPr>
          <p:spPr>
            <a:xfrm>
              <a:off x="681" y="2588"/>
              <a:ext cx="163" cy="167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72" name="椭圆 25"/>
            <p:cNvSpPr/>
            <p:nvPr/>
          </p:nvSpPr>
          <p:spPr>
            <a:xfrm>
              <a:off x="1896" y="3110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73" name="椭圆 26"/>
            <p:cNvSpPr/>
            <p:nvPr/>
          </p:nvSpPr>
          <p:spPr>
            <a:xfrm>
              <a:off x="2469" y="2568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74" name="椭圆 27"/>
            <p:cNvSpPr/>
            <p:nvPr/>
          </p:nvSpPr>
          <p:spPr>
            <a:xfrm>
              <a:off x="7196" y="2600"/>
              <a:ext cx="163" cy="168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75" name="椭圆 28"/>
            <p:cNvSpPr/>
            <p:nvPr/>
          </p:nvSpPr>
          <p:spPr>
            <a:xfrm>
              <a:off x="3716" y="2623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76" name="椭圆 29"/>
            <p:cNvSpPr/>
            <p:nvPr/>
          </p:nvSpPr>
          <p:spPr>
            <a:xfrm>
              <a:off x="4499" y="2703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77" name="椭圆 30"/>
            <p:cNvSpPr/>
            <p:nvPr/>
          </p:nvSpPr>
          <p:spPr>
            <a:xfrm>
              <a:off x="10171" y="2565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78" name="椭圆 31"/>
            <p:cNvSpPr/>
            <p:nvPr/>
          </p:nvSpPr>
          <p:spPr>
            <a:xfrm>
              <a:off x="9379" y="3035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79" name="椭圆 32"/>
            <p:cNvSpPr/>
            <p:nvPr/>
          </p:nvSpPr>
          <p:spPr>
            <a:xfrm>
              <a:off x="3146" y="3083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80" name="椭圆 33"/>
            <p:cNvSpPr/>
            <p:nvPr/>
          </p:nvSpPr>
          <p:spPr>
            <a:xfrm>
              <a:off x="9071" y="2740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81" name="椭圆 34"/>
            <p:cNvSpPr/>
            <p:nvPr/>
          </p:nvSpPr>
          <p:spPr>
            <a:xfrm>
              <a:off x="5136" y="4685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82" name="椭圆 35"/>
            <p:cNvSpPr/>
            <p:nvPr/>
          </p:nvSpPr>
          <p:spPr>
            <a:xfrm>
              <a:off x="1231" y="2623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83" name="椭圆 36"/>
            <p:cNvSpPr/>
            <p:nvPr/>
          </p:nvSpPr>
          <p:spPr>
            <a:xfrm>
              <a:off x="8494" y="4768"/>
              <a:ext cx="165" cy="167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84" name="椭圆 37"/>
            <p:cNvSpPr/>
            <p:nvPr/>
          </p:nvSpPr>
          <p:spPr>
            <a:xfrm>
              <a:off x="2649" y="3018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85" name="椭圆 38"/>
            <p:cNvSpPr/>
            <p:nvPr/>
          </p:nvSpPr>
          <p:spPr>
            <a:xfrm>
              <a:off x="7824" y="2568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86" name="椭圆 39"/>
            <p:cNvSpPr/>
            <p:nvPr/>
          </p:nvSpPr>
          <p:spPr>
            <a:xfrm>
              <a:off x="8529" y="2628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87" name="椭圆 40"/>
            <p:cNvSpPr/>
            <p:nvPr/>
          </p:nvSpPr>
          <p:spPr>
            <a:xfrm>
              <a:off x="8066" y="3190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88" name="椭圆 41"/>
            <p:cNvSpPr/>
            <p:nvPr/>
          </p:nvSpPr>
          <p:spPr>
            <a:xfrm>
              <a:off x="7859" y="4550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89" name="椭圆 42"/>
            <p:cNvSpPr/>
            <p:nvPr/>
          </p:nvSpPr>
          <p:spPr>
            <a:xfrm>
              <a:off x="9639" y="2628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90" name="椭圆 43"/>
            <p:cNvSpPr/>
            <p:nvPr/>
          </p:nvSpPr>
          <p:spPr>
            <a:xfrm>
              <a:off x="5461" y="4338"/>
              <a:ext cx="165" cy="167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91" name="椭圆 44"/>
            <p:cNvSpPr/>
            <p:nvPr/>
          </p:nvSpPr>
          <p:spPr>
            <a:xfrm>
              <a:off x="4644" y="4845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92" name="椭圆 45"/>
            <p:cNvSpPr/>
            <p:nvPr/>
          </p:nvSpPr>
          <p:spPr>
            <a:xfrm>
              <a:off x="794" y="3018"/>
              <a:ext cx="162" cy="167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93" name="椭圆 46"/>
            <p:cNvSpPr/>
            <p:nvPr/>
          </p:nvSpPr>
          <p:spPr>
            <a:xfrm>
              <a:off x="2104" y="2810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94" name="椭圆 47"/>
            <p:cNvSpPr/>
            <p:nvPr/>
          </p:nvSpPr>
          <p:spPr>
            <a:xfrm>
              <a:off x="8834" y="3165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95" name="椭圆 48"/>
            <p:cNvSpPr/>
            <p:nvPr/>
          </p:nvSpPr>
          <p:spPr>
            <a:xfrm>
              <a:off x="3636" y="3155"/>
              <a:ext cx="160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96" name="椭圆 49"/>
            <p:cNvSpPr/>
            <p:nvPr/>
          </p:nvSpPr>
          <p:spPr>
            <a:xfrm>
              <a:off x="6139" y="2588"/>
              <a:ext cx="162" cy="167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97" name="椭圆 50"/>
            <p:cNvSpPr/>
            <p:nvPr/>
          </p:nvSpPr>
          <p:spPr>
            <a:xfrm>
              <a:off x="39" y="2803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98" name="椭圆 51"/>
            <p:cNvSpPr/>
            <p:nvPr/>
          </p:nvSpPr>
          <p:spPr>
            <a:xfrm>
              <a:off x="1361" y="3195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899" name="椭圆 52"/>
            <p:cNvSpPr/>
            <p:nvPr/>
          </p:nvSpPr>
          <p:spPr>
            <a:xfrm>
              <a:off x="6464" y="3045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00" name="椭圆 53"/>
            <p:cNvSpPr/>
            <p:nvPr/>
          </p:nvSpPr>
          <p:spPr>
            <a:xfrm>
              <a:off x="7434" y="6405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01" name="椭圆 54"/>
            <p:cNvSpPr/>
            <p:nvPr/>
          </p:nvSpPr>
          <p:spPr>
            <a:xfrm>
              <a:off x="3911" y="6250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02" name="椭圆 55"/>
            <p:cNvSpPr/>
            <p:nvPr/>
          </p:nvSpPr>
          <p:spPr>
            <a:xfrm>
              <a:off x="5834" y="3063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03" name="椭圆 56"/>
            <p:cNvSpPr/>
            <p:nvPr/>
          </p:nvSpPr>
          <p:spPr>
            <a:xfrm>
              <a:off x="5299" y="2643"/>
              <a:ext cx="162" cy="167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04" name="椭圆 57"/>
            <p:cNvSpPr/>
            <p:nvPr/>
          </p:nvSpPr>
          <p:spPr>
            <a:xfrm>
              <a:off x="5216" y="3048"/>
              <a:ext cx="165" cy="167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05" name="椭圆 58"/>
            <p:cNvSpPr/>
            <p:nvPr/>
          </p:nvSpPr>
          <p:spPr>
            <a:xfrm>
              <a:off x="5996" y="4908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06" name="椭圆 59"/>
            <p:cNvSpPr/>
            <p:nvPr/>
          </p:nvSpPr>
          <p:spPr>
            <a:xfrm>
              <a:off x="7786" y="4920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07" name="椭圆 60"/>
            <p:cNvSpPr/>
            <p:nvPr/>
          </p:nvSpPr>
          <p:spPr>
            <a:xfrm>
              <a:off x="9309" y="6642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08" name="椭圆 61"/>
            <p:cNvSpPr/>
            <p:nvPr/>
          </p:nvSpPr>
          <p:spPr>
            <a:xfrm>
              <a:off x="10444" y="6292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09" name="椭圆 62"/>
            <p:cNvSpPr/>
            <p:nvPr/>
          </p:nvSpPr>
          <p:spPr>
            <a:xfrm>
              <a:off x="6701" y="4873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10" name="椭圆 63"/>
            <p:cNvSpPr/>
            <p:nvPr/>
          </p:nvSpPr>
          <p:spPr>
            <a:xfrm>
              <a:off x="8144" y="6252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11" name="椭圆 64"/>
            <p:cNvSpPr/>
            <p:nvPr/>
          </p:nvSpPr>
          <p:spPr>
            <a:xfrm>
              <a:off x="9666" y="6332"/>
              <a:ext cx="163" cy="170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12" name="椭圆 65"/>
            <p:cNvSpPr/>
            <p:nvPr/>
          </p:nvSpPr>
          <p:spPr>
            <a:xfrm>
              <a:off x="10526" y="4330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13" name="椭圆 66"/>
            <p:cNvSpPr/>
            <p:nvPr/>
          </p:nvSpPr>
          <p:spPr>
            <a:xfrm>
              <a:off x="7256" y="4873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14" name="椭圆 67"/>
            <p:cNvSpPr/>
            <p:nvPr/>
          </p:nvSpPr>
          <p:spPr>
            <a:xfrm>
              <a:off x="8984" y="6372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15" name="椭圆 69"/>
            <p:cNvSpPr/>
            <p:nvPr/>
          </p:nvSpPr>
          <p:spPr>
            <a:xfrm>
              <a:off x="8026" y="6627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16" name="椭圆 70"/>
            <p:cNvSpPr/>
            <p:nvPr/>
          </p:nvSpPr>
          <p:spPr>
            <a:xfrm>
              <a:off x="8614" y="6740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17" name="椭圆 71"/>
            <p:cNvSpPr/>
            <p:nvPr/>
          </p:nvSpPr>
          <p:spPr>
            <a:xfrm>
              <a:off x="9929" y="6680"/>
              <a:ext cx="162" cy="167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18" name="椭圆 72"/>
            <p:cNvSpPr/>
            <p:nvPr/>
          </p:nvSpPr>
          <p:spPr>
            <a:xfrm>
              <a:off x="10059" y="4643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19" name="椭圆 74"/>
            <p:cNvSpPr/>
            <p:nvPr/>
          </p:nvSpPr>
          <p:spPr>
            <a:xfrm>
              <a:off x="6301" y="6540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20" name="椭圆 75"/>
            <p:cNvSpPr/>
            <p:nvPr/>
          </p:nvSpPr>
          <p:spPr>
            <a:xfrm>
              <a:off x="256" y="4605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21" name="椭圆 76"/>
            <p:cNvSpPr/>
            <p:nvPr/>
          </p:nvSpPr>
          <p:spPr>
            <a:xfrm>
              <a:off x="3124" y="4768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22" name="椭圆 77"/>
            <p:cNvSpPr/>
            <p:nvPr/>
          </p:nvSpPr>
          <p:spPr>
            <a:xfrm>
              <a:off x="3806" y="6740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23" name="椭圆 78"/>
            <p:cNvSpPr/>
            <p:nvPr/>
          </p:nvSpPr>
          <p:spPr>
            <a:xfrm>
              <a:off x="2719" y="6240"/>
              <a:ext cx="162" cy="167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24" name="椭圆 79"/>
            <p:cNvSpPr/>
            <p:nvPr/>
          </p:nvSpPr>
          <p:spPr>
            <a:xfrm>
              <a:off x="749" y="6832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25" name="椭圆 80"/>
            <p:cNvSpPr/>
            <p:nvPr/>
          </p:nvSpPr>
          <p:spPr>
            <a:xfrm>
              <a:off x="4421" y="6867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26" name="椭圆 81"/>
            <p:cNvSpPr/>
            <p:nvPr/>
          </p:nvSpPr>
          <p:spPr>
            <a:xfrm>
              <a:off x="1474" y="6655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27" name="椭圆 82"/>
            <p:cNvSpPr/>
            <p:nvPr/>
          </p:nvSpPr>
          <p:spPr>
            <a:xfrm>
              <a:off x="2151" y="6867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28" name="椭圆 83"/>
            <p:cNvSpPr/>
            <p:nvPr/>
          </p:nvSpPr>
          <p:spPr>
            <a:xfrm>
              <a:off x="3204" y="6830"/>
              <a:ext cx="162" cy="167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29" name="椭圆 84"/>
            <p:cNvSpPr/>
            <p:nvPr/>
          </p:nvSpPr>
          <p:spPr>
            <a:xfrm>
              <a:off x="1449" y="4853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30" name="椭圆 85"/>
            <p:cNvSpPr/>
            <p:nvPr/>
          </p:nvSpPr>
          <p:spPr>
            <a:xfrm>
              <a:off x="596" y="6262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31" name="椭圆 86"/>
            <p:cNvSpPr/>
            <p:nvPr/>
          </p:nvSpPr>
          <p:spPr>
            <a:xfrm>
              <a:off x="676" y="4453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32" name="椭圆 87"/>
            <p:cNvSpPr/>
            <p:nvPr/>
          </p:nvSpPr>
          <p:spPr>
            <a:xfrm>
              <a:off x="4146" y="4740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33" name="椭圆 88"/>
            <p:cNvSpPr/>
            <p:nvPr/>
          </p:nvSpPr>
          <p:spPr>
            <a:xfrm>
              <a:off x="3589" y="4520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34" name="椭圆 89"/>
            <p:cNvSpPr/>
            <p:nvPr/>
          </p:nvSpPr>
          <p:spPr>
            <a:xfrm>
              <a:off x="1089" y="4680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35" name="椭圆 90"/>
            <p:cNvSpPr/>
            <p:nvPr/>
          </p:nvSpPr>
          <p:spPr>
            <a:xfrm>
              <a:off x="4806" y="4435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36" name="椭圆 91"/>
            <p:cNvSpPr/>
            <p:nvPr/>
          </p:nvSpPr>
          <p:spPr>
            <a:xfrm>
              <a:off x="1839" y="4680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37" name="椭圆 92"/>
            <p:cNvSpPr/>
            <p:nvPr/>
          </p:nvSpPr>
          <p:spPr>
            <a:xfrm>
              <a:off x="2494" y="4808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38" name="椭圆 93"/>
            <p:cNvSpPr/>
            <p:nvPr/>
          </p:nvSpPr>
          <p:spPr>
            <a:xfrm>
              <a:off x="3741" y="4920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39" name="椭圆 94"/>
            <p:cNvSpPr/>
            <p:nvPr/>
          </p:nvSpPr>
          <p:spPr>
            <a:xfrm>
              <a:off x="1586" y="4368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40" name="椭圆 95"/>
            <p:cNvSpPr/>
            <p:nvPr/>
          </p:nvSpPr>
          <p:spPr>
            <a:xfrm>
              <a:off x="6056" y="4288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41" name="椭圆 96"/>
            <p:cNvSpPr/>
            <p:nvPr/>
          </p:nvSpPr>
          <p:spPr>
            <a:xfrm>
              <a:off x="9331" y="4758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42" name="椭圆 97"/>
            <p:cNvSpPr/>
            <p:nvPr/>
          </p:nvSpPr>
          <p:spPr>
            <a:xfrm>
              <a:off x="6866" y="3200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43" name="椭圆 98"/>
            <p:cNvSpPr/>
            <p:nvPr/>
          </p:nvSpPr>
          <p:spPr>
            <a:xfrm>
              <a:off x="9751" y="3133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44" name="椭圆 99"/>
            <p:cNvSpPr/>
            <p:nvPr/>
          </p:nvSpPr>
          <p:spPr>
            <a:xfrm>
              <a:off x="7441" y="4460"/>
              <a:ext cx="163" cy="168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45" name="椭圆 101"/>
            <p:cNvSpPr/>
            <p:nvPr/>
          </p:nvSpPr>
          <p:spPr>
            <a:xfrm>
              <a:off x="10432" y="4760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46" name="椭圆 103"/>
            <p:cNvSpPr/>
            <p:nvPr/>
          </p:nvSpPr>
          <p:spPr>
            <a:xfrm>
              <a:off x="10383" y="2889"/>
              <a:ext cx="162" cy="168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47" name="椭圆 104"/>
            <p:cNvSpPr/>
            <p:nvPr/>
          </p:nvSpPr>
          <p:spPr>
            <a:xfrm>
              <a:off x="5731" y="4653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48" name="椭圆 105"/>
            <p:cNvSpPr/>
            <p:nvPr/>
          </p:nvSpPr>
          <p:spPr>
            <a:xfrm>
              <a:off x="5671" y="6540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49" name="椭圆 106"/>
            <p:cNvSpPr/>
            <p:nvPr/>
          </p:nvSpPr>
          <p:spPr>
            <a:xfrm>
              <a:off x="5216" y="6277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50" name="椭圆 107"/>
            <p:cNvSpPr/>
            <p:nvPr/>
          </p:nvSpPr>
          <p:spPr>
            <a:xfrm>
              <a:off x="3406" y="6402"/>
              <a:ext cx="163" cy="168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51" name="椭圆 108"/>
            <p:cNvSpPr/>
            <p:nvPr/>
          </p:nvSpPr>
          <p:spPr>
            <a:xfrm>
              <a:off x="7599" y="6767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52" name="椭圆 109"/>
            <p:cNvSpPr/>
            <p:nvPr/>
          </p:nvSpPr>
          <p:spPr>
            <a:xfrm>
              <a:off x="4989" y="6685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53" name="椭圆 110"/>
            <p:cNvSpPr/>
            <p:nvPr/>
          </p:nvSpPr>
          <p:spPr>
            <a:xfrm>
              <a:off x="8754" y="4428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54" name="椭圆 111"/>
            <p:cNvSpPr/>
            <p:nvPr/>
          </p:nvSpPr>
          <p:spPr>
            <a:xfrm>
              <a:off x="8306" y="4403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55" name="椭圆 112"/>
            <p:cNvSpPr/>
            <p:nvPr/>
          </p:nvSpPr>
          <p:spPr>
            <a:xfrm>
              <a:off x="9249" y="4265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56" name="椭圆 113"/>
            <p:cNvSpPr/>
            <p:nvPr/>
          </p:nvSpPr>
          <p:spPr>
            <a:xfrm>
              <a:off x="7526" y="2898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57" name="椭圆 114"/>
            <p:cNvSpPr/>
            <p:nvPr/>
          </p:nvSpPr>
          <p:spPr>
            <a:xfrm>
              <a:off x="10205" y="3172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58" name="椭圆 115"/>
            <p:cNvSpPr/>
            <p:nvPr/>
          </p:nvSpPr>
          <p:spPr>
            <a:xfrm>
              <a:off x="6941" y="6372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59" name="椭圆 116"/>
            <p:cNvSpPr/>
            <p:nvPr/>
          </p:nvSpPr>
          <p:spPr>
            <a:xfrm>
              <a:off x="5834" y="6817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60" name="椭圆 117"/>
            <p:cNvSpPr/>
            <p:nvPr/>
          </p:nvSpPr>
          <p:spPr>
            <a:xfrm>
              <a:off x="6159" y="6215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61" name="椭圆 118"/>
            <p:cNvSpPr/>
            <p:nvPr/>
          </p:nvSpPr>
          <p:spPr>
            <a:xfrm>
              <a:off x="4424" y="6562"/>
              <a:ext cx="162" cy="168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62" name="椭圆 119"/>
            <p:cNvSpPr/>
            <p:nvPr/>
          </p:nvSpPr>
          <p:spPr>
            <a:xfrm>
              <a:off x="2526" y="6620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63" name="椭圆 120"/>
            <p:cNvSpPr/>
            <p:nvPr/>
          </p:nvSpPr>
          <p:spPr>
            <a:xfrm>
              <a:off x="6886" y="6767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64" name="椭圆 124"/>
            <p:cNvSpPr/>
            <p:nvPr/>
          </p:nvSpPr>
          <p:spPr>
            <a:xfrm>
              <a:off x="159" y="1333"/>
              <a:ext cx="162" cy="167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65" name="椭圆 125"/>
            <p:cNvSpPr/>
            <p:nvPr/>
          </p:nvSpPr>
          <p:spPr>
            <a:xfrm>
              <a:off x="4539" y="203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66" name="椭圆 126"/>
            <p:cNvSpPr/>
            <p:nvPr/>
          </p:nvSpPr>
          <p:spPr>
            <a:xfrm>
              <a:off x="6404" y="830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67" name="椭圆 127"/>
            <p:cNvSpPr/>
            <p:nvPr/>
          </p:nvSpPr>
          <p:spPr>
            <a:xfrm>
              <a:off x="3164" y="1025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68" name="椭圆 128"/>
            <p:cNvSpPr/>
            <p:nvPr/>
          </p:nvSpPr>
          <p:spPr>
            <a:xfrm>
              <a:off x="4164" y="1213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69" name="椭圆 129"/>
            <p:cNvSpPr/>
            <p:nvPr/>
          </p:nvSpPr>
          <p:spPr>
            <a:xfrm>
              <a:off x="509" y="790"/>
              <a:ext cx="162" cy="168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70" name="椭圆 130"/>
            <p:cNvSpPr/>
            <p:nvPr/>
          </p:nvSpPr>
          <p:spPr>
            <a:xfrm>
              <a:off x="1724" y="1313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71" name="椭圆 131"/>
            <p:cNvSpPr/>
            <p:nvPr/>
          </p:nvSpPr>
          <p:spPr>
            <a:xfrm>
              <a:off x="2296" y="770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72" name="椭圆 132"/>
            <p:cNvSpPr/>
            <p:nvPr/>
          </p:nvSpPr>
          <p:spPr>
            <a:xfrm>
              <a:off x="7024" y="803"/>
              <a:ext cx="162" cy="167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73" name="椭圆 133"/>
            <p:cNvSpPr/>
            <p:nvPr/>
          </p:nvSpPr>
          <p:spPr>
            <a:xfrm>
              <a:off x="3544" y="825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74" name="椭圆 134"/>
            <p:cNvSpPr/>
            <p:nvPr/>
          </p:nvSpPr>
          <p:spPr>
            <a:xfrm>
              <a:off x="4326" y="905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75" name="椭圆 135"/>
            <p:cNvSpPr/>
            <p:nvPr/>
          </p:nvSpPr>
          <p:spPr>
            <a:xfrm>
              <a:off x="10136" y="378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76" name="椭圆 136"/>
            <p:cNvSpPr/>
            <p:nvPr/>
          </p:nvSpPr>
          <p:spPr>
            <a:xfrm>
              <a:off x="9209" y="1235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77" name="椭圆 137"/>
            <p:cNvSpPr/>
            <p:nvPr/>
          </p:nvSpPr>
          <p:spPr>
            <a:xfrm>
              <a:off x="2974" y="1285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78" name="椭圆 138"/>
            <p:cNvSpPr/>
            <p:nvPr/>
          </p:nvSpPr>
          <p:spPr>
            <a:xfrm>
              <a:off x="8844" y="1080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79" name="椭圆 139"/>
            <p:cNvSpPr/>
            <p:nvPr/>
          </p:nvSpPr>
          <p:spPr>
            <a:xfrm>
              <a:off x="1059" y="825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80" name="椭圆 140"/>
            <p:cNvSpPr/>
            <p:nvPr/>
          </p:nvSpPr>
          <p:spPr>
            <a:xfrm>
              <a:off x="2476" y="1220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81" name="椭圆 141"/>
            <p:cNvSpPr/>
            <p:nvPr/>
          </p:nvSpPr>
          <p:spPr>
            <a:xfrm>
              <a:off x="7989" y="698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82" name="椭圆 142"/>
            <p:cNvSpPr/>
            <p:nvPr/>
          </p:nvSpPr>
          <p:spPr>
            <a:xfrm>
              <a:off x="8276" y="965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83" name="椭圆 143"/>
            <p:cNvSpPr/>
            <p:nvPr/>
          </p:nvSpPr>
          <p:spPr>
            <a:xfrm>
              <a:off x="7894" y="1305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84" name="椭圆 144"/>
            <p:cNvSpPr/>
            <p:nvPr/>
          </p:nvSpPr>
          <p:spPr>
            <a:xfrm>
              <a:off x="9466" y="830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85" name="椭圆 145"/>
            <p:cNvSpPr/>
            <p:nvPr/>
          </p:nvSpPr>
          <p:spPr>
            <a:xfrm>
              <a:off x="621" y="1220"/>
              <a:ext cx="163" cy="168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86" name="椭圆 146"/>
            <p:cNvSpPr/>
            <p:nvPr/>
          </p:nvSpPr>
          <p:spPr>
            <a:xfrm>
              <a:off x="1931" y="1013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87" name="椭圆 147"/>
            <p:cNvSpPr/>
            <p:nvPr/>
          </p:nvSpPr>
          <p:spPr>
            <a:xfrm>
              <a:off x="8664" y="1368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88" name="椭圆 148"/>
            <p:cNvSpPr/>
            <p:nvPr/>
          </p:nvSpPr>
          <p:spPr>
            <a:xfrm>
              <a:off x="3464" y="1358"/>
              <a:ext cx="160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89" name="椭圆 149"/>
            <p:cNvSpPr/>
            <p:nvPr/>
          </p:nvSpPr>
          <p:spPr>
            <a:xfrm>
              <a:off x="5966" y="790"/>
              <a:ext cx="163" cy="168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90" name="椭圆 150"/>
            <p:cNvSpPr/>
            <p:nvPr/>
          </p:nvSpPr>
          <p:spPr>
            <a:xfrm>
              <a:off x="1189" y="1358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91" name="椭圆 151"/>
            <p:cNvSpPr/>
            <p:nvPr/>
          </p:nvSpPr>
          <p:spPr>
            <a:xfrm>
              <a:off x="6291" y="1248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92" name="椭圆 152"/>
            <p:cNvSpPr/>
            <p:nvPr/>
          </p:nvSpPr>
          <p:spPr>
            <a:xfrm>
              <a:off x="5661" y="1130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93" name="椭圆 153"/>
            <p:cNvSpPr/>
            <p:nvPr/>
          </p:nvSpPr>
          <p:spPr>
            <a:xfrm>
              <a:off x="5126" y="845"/>
              <a:ext cx="163" cy="168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94" name="椭圆 154"/>
            <p:cNvSpPr/>
            <p:nvPr/>
          </p:nvSpPr>
          <p:spPr>
            <a:xfrm>
              <a:off x="5044" y="1250"/>
              <a:ext cx="165" cy="168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95" name="椭圆 155"/>
            <p:cNvSpPr/>
            <p:nvPr/>
          </p:nvSpPr>
          <p:spPr>
            <a:xfrm>
              <a:off x="6754" y="1245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96" name="椭圆 156"/>
            <p:cNvSpPr/>
            <p:nvPr/>
          </p:nvSpPr>
          <p:spPr>
            <a:xfrm>
              <a:off x="9579" y="1335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97" name="椭圆 159"/>
            <p:cNvSpPr/>
            <p:nvPr/>
          </p:nvSpPr>
          <p:spPr>
            <a:xfrm>
              <a:off x="10432" y="1076"/>
              <a:ext cx="163" cy="167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98" name="椭圆 160"/>
            <p:cNvSpPr/>
            <p:nvPr/>
          </p:nvSpPr>
          <p:spPr>
            <a:xfrm>
              <a:off x="7354" y="1100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8999" name="椭圆 161"/>
            <p:cNvSpPr/>
            <p:nvPr/>
          </p:nvSpPr>
          <p:spPr>
            <a:xfrm>
              <a:off x="10204" y="1283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00" name="椭圆 163"/>
            <p:cNvSpPr/>
            <p:nvPr/>
          </p:nvSpPr>
          <p:spPr>
            <a:xfrm>
              <a:off x="1536" y="338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01" name="椭圆 164"/>
            <p:cNvSpPr/>
            <p:nvPr/>
          </p:nvSpPr>
          <p:spPr>
            <a:xfrm>
              <a:off x="6234" y="400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02" name="椭圆 165"/>
            <p:cNvSpPr/>
            <p:nvPr/>
          </p:nvSpPr>
          <p:spPr>
            <a:xfrm>
              <a:off x="339" y="360"/>
              <a:ext cx="162" cy="168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03" name="椭圆 166"/>
            <p:cNvSpPr/>
            <p:nvPr/>
          </p:nvSpPr>
          <p:spPr>
            <a:xfrm>
              <a:off x="2126" y="340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04" name="椭圆 167"/>
            <p:cNvSpPr/>
            <p:nvPr/>
          </p:nvSpPr>
          <p:spPr>
            <a:xfrm>
              <a:off x="6854" y="373"/>
              <a:ext cx="162" cy="167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05" name="椭圆 168"/>
            <p:cNvSpPr/>
            <p:nvPr/>
          </p:nvSpPr>
          <p:spPr>
            <a:xfrm>
              <a:off x="3374" y="395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06" name="椭圆 169"/>
            <p:cNvSpPr/>
            <p:nvPr/>
          </p:nvSpPr>
          <p:spPr>
            <a:xfrm>
              <a:off x="4156" y="475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07" name="椭圆 170"/>
            <p:cNvSpPr/>
            <p:nvPr/>
          </p:nvSpPr>
          <p:spPr>
            <a:xfrm>
              <a:off x="9829" y="338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08" name="椭圆 171"/>
            <p:cNvSpPr/>
            <p:nvPr/>
          </p:nvSpPr>
          <p:spPr>
            <a:xfrm>
              <a:off x="8729" y="513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09" name="椭圆 172"/>
            <p:cNvSpPr/>
            <p:nvPr/>
          </p:nvSpPr>
          <p:spPr>
            <a:xfrm>
              <a:off x="889" y="338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10" name="椭圆 173"/>
            <p:cNvSpPr/>
            <p:nvPr/>
          </p:nvSpPr>
          <p:spPr>
            <a:xfrm>
              <a:off x="7481" y="340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11" name="椭圆 174"/>
            <p:cNvSpPr/>
            <p:nvPr/>
          </p:nvSpPr>
          <p:spPr>
            <a:xfrm>
              <a:off x="8164" y="338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12" name="椭圆 175"/>
            <p:cNvSpPr/>
            <p:nvPr/>
          </p:nvSpPr>
          <p:spPr>
            <a:xfrm>
              <a:off x="9296" y="400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13" name="椭圆 176"/>
            <p:cNvSpPr/>
            <p:nvPr/>
          </p:nvSpPr>
          <p:spPr>
            <a:xfrm>
              <a:off x="5796" y="360"/>
              <a:ext cx="163" cy="168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14" name="椭圆 177"/>
            <p:cNvSpPr/>
            <p:nvPr/>
          </p:nvSpPr>
          <p:spPr>
            <a:xfrm>
              <a:off x="4956" y="415"/>
              <a:ext cx="163" cy="168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15" name="椭圆 179"/>
            <p:cNvSpPr/>
            <p:nvPr/>
          </p:nvSpPr>
          <p:spPr>
            <a:xfrm>
              <a:off x="10496" y="338"/>
              <a:ext cx="163" cy="167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16" name="椭圆 180"/>
            <p:cNvSpPr/>
            <p:nvPr/>
          </p:nvSpPr>
          <p:spPr>
            <a:xfrm>
              <a:off x="1646" y="695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17" name="椭圆 181"/>
            <p:cNvSpPr/>
            <p:nvPr/>
          </p:nvSpPr>
          <p:spPr>
            <a:xfrm>
              <a:off x="6474" y="223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18" name="椭圆 182"/>
            <p:cNvSpPr/>
            <p:nvPr/>
          </p:nvSpPr>
          <p:spPr>
            <a:xfrm>
              <a:off x="114" y="600"/>
              <a:ext cx="162" cy="168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19" name="椭圆 183"/>
            <p:cNvSpPr/>
            <p:nvPr/>
          </p:nvSpPr>
          <p:spPr>
            <a:xfrm>
              <a:off x="2559" y="450"/>
              <a:ext cx="162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20" name="椭圆 184"/>
            <p:cNvSpPr/>
            <p:nvPr/>
          </p:nvSpPr>
          <p:spPr>
            <a:xfrm>
              <a:off x="8511" y="223"/>
              <a:ext cx="163" cy="167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21" name="椭圆 185"/>
            <p:cNvSpPr/>
            <p:nvPr/>
          </p:nvSpPr>
          <p:spPr>
            <a:xfrm>
              <a:off x="3126" y="738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22" name="椭圆 186"/>
            <p:cNvSpPr/>
            <p:nvPr/>
          </p:nvSpPr>
          <p:spPr>
            <a:xfrm>
              <a:off x="4711" y="678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23" name="椭圆 187"/>
            <p:cNvSpPr/>
            <p:nvPr/>
          </p:nvSpPr>
          <p:spPr>
            <a:xfrm>
              <a:off x="9911" y="645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24" name="椭圆 188"/>
            <p:cNvSpPr/>
            <p:nvPr/>
          </p:nvSpPr>
          <p:spPr>
            <a:xfrm>
              <a:off x="8969" y="753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25" name="椭圆 189"/>
            <p:cNvSpPr/>
            <p:nvPr/>
          </p:nvSpPr>
          <p:spPr>
            <a:xfrm>
              <a:off x="1129" y="563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26" name="椭圆 190"/>
            <p:cNvSpPr/>
            <p:nvPr/>
          </p:nvSpPr>
          <p:spPr>
            <a:xfrm>
              <a:off x="7431" y="625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27" name="椭圆 191"/>
            <p:cNvSpPr/>
            <p:nvPr/>
          </p:nvSpPr>
          <p:spPr>
            <a:xfrm>
              <a:off x="8426" y="640"/>
              <a:ext cx="163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28" name="椭圆 192"/>
            <p:cNvSpPr/>
            <p:nvPr/>
          </p:nvSpPr>
          <p:spPr>
            <a:xfrm>
              <a:off x="2829" y="205"/>
              <a:ext cx="165" cy="165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29" name="椭圆 193"/>
            <p:cNvSpPr/>
            <p:nvPr/>
          </p:nvSpPr>
          <p:spPr>
            <a:xfrm>
              <a:off x="5394" y="223"/>
              <a:ext cx="162" cy="167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30" name="椭圆 194"/>
            <p:cNvSpPr/>
            <p:nvPr/>
          </p:nvSpPr>
          <p:spPr>
            <a:xfrm>
              <a:off x="5394" y="655"/>
              <a:ext cx="162" cy="168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31" name="椭圆 195"/>
            <p:cNvSpPr/>
            <p:nvPr/>
          </p:nvSpPr>
          <p:spPr>
            <a:xfrm>
              <a:off x="9849" y="1110"/>
              <a:ext cx="162" cy="168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32" name="椭圆 196"/>
            <p:cNvSpPr/>
            <p:nvPr/>
          </p:nvSpPr>
          <p:spPr>
            <a:xfrm>
              <a:off x="3561" y="180"/>
              <a:ext cx="163" cy="168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ctr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AA947E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9033" name="Text Box 184"/>
            <p:cNvSpPr/>
            <p:nvPr/>
          </p:nvSpPr>
          <p:spPr>
            <a:xfrm>
              <a:off x="5185" y="1703"/>
              <a:ext cx="1813" cy="57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rgbClr val="000099"/>
                  </a:solidFill>
                  <a:ea typeface="黑体" panose="02010609060101010101" pitchFamily="49" charset="-122"/>
                </a:rPr>
                <a:t>隔水层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79034" name="Text Box 185"/>
            <p:cNvSpPr/>
            <p:nvPr/>
          </p:nvSpPr>
          <p:spPr>
            <a:xfrm>
              <a:off x="5298" y="3630"/>
              <a:ext cx="1815" cy="57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rgbClr val="000099"/>
                  </a:solidFill>
                  <a:ea typeface="黑体" panose="02010609060101010101" pitchFamily="49" charset="-122"/>
                </a:rPr>
                <a:t>隔水层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79035" name="Text Box 186"/>
            <p:cNvSpPr/>
            <p:nvPr/>
          </p:nvSpPr>
          <p:spPr>
            <a:xfrm>
              <a:off x="5298" y="5218"/>
              <a:ext cx="1812" cy="57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rgbClr val="000099"/>
                  </a:solidFill>
                  <a:ea typeface="黑体" panose="02010609060101010101" pitchFamily="49" charset="-122"/>
                </a:rPr>
                <a:t>隔水层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79036" name="Text Box 187"/>
            <p:cNvSpPr/>
            <p:nvPr/>
          </p:nvSpPr>
          <p:spPr>
            <a:xfrm>
              <a:off x="10968" y="2610"/>
              <a:ext cx="3414" cy="7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1800" b="1" dirty="0">
                  <a:solidFill>
                    <a:srgbClr val="000099"/>
                  </a:solidFill>
                  <a:ea typeface="黑体" panose="02010609060101010101" pitchFamily="49" charset="-122"/>
                </a:rPr>
                <a:t>含水层（承压水）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79037" name="Text Box 188"/>
            <p:cNvSpPr/>
            <p:nvPr/>
          </p:nvSpPr>
          <p:spPr>
            <a:xfrm>
              <a:off x="10968" y="1020"/>
              <a:ext cx="3589" cy="7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rgbClr val="000099"/>
                  </a:solidFill>
                  <a:ea typeface="黑体" panose="02010609060101010101" pitchFamily="49" charset="-122"/>
                </a:rPr>
                <a:t>含水层（潜水）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79038" name="Text Box 189"/>
            <p:cNvSpPr/>
            <p:nvPr/>
          </p:nvSpPr>
          <p:spPr>
            <a:xfrm>
              <a:off x="11080" y="4415"/>
              <a:ext cx="3477" cy="7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rgbClr val="000099"/>
                  </a:solidFill>
                  <a:ea typeface="黑体" panose="02010609060101010101" pitchFamily="49" charset="-122"/>
                </a:rPr>
                <a:t>含水层（承压水）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79039" name="Text Box 190"/>
            <p:cNvSpPr/>
            <p:nvPr/>
          </p:nvSpPr>
          <p:spPr>
            <a:xfrm>
              <a:off x="11080" y="6228"/>
              <a:ext cx="3639" cy="7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rgbClr val="000099"/>
                  </a:solidFill>
                  <a:ea typeface="黑体" panose="02010609060101010101" pitchFamily="49" charset="-122"/>
                </a:rPr>
                <a:t>含水层（承压水）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</p:grpSp>
      <p:sp>
        <p:nvSpPr>
          <p:cNvPr id="78851" name="Text Box 191"/>
          <p:cNvSpPr/>
          <p:nvPr/>
        </p:nvSpPr>
        <p:spPr>
          <a:xfrm>
            <a:off x="395855" y="5302250"/>
            <a:ext cx="8496445" cy="131112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砂砾石含水层水头的降低，导致邻近的饱和粘性土隔水层向含水层排水，从而隔水层被压缩。</a:t>
            </a:r>
            <a:endParaRPr lang="en-US" altLang="zh-CN" sz="2400" dirty="0">
              <a:solidFill>
                <a:srgbClr val="000099"/>
              </a:solidFill>
              <a:ea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ea typeface="黑体" panose="02010609060101010101" pitchFamily="49" charset="-122"/>
              </a:rPr>
              <a:t>原本漫长的自然固结过程被人为地大大加快了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193" name="Text Box 6"/>
          <p:cNvSpPr/>
          <p:nvPr/>
        </p:nvSpPr>
        <p:spPr>
          <a:xfrm>
            <a:off x="460775" y="423546"/>
            <a:ext cx="7882893" cy="10156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承压含水层组，由含水层（砂砾石层）和隔水层（粘土层）组成。</a:t>
            </a:r>
          </a:p>
          <a:p>
            <a:pPr marL="0" lvl="0" indent="0" defTabSz="914400" ea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砂砾石层，孔隙率 </a:t>
            </a:r>
            <a:r>
              <a:rPr lang="en-US" altLang="zh-CN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n</a:t>
            </a: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</a:t>
            </a:r>
            <a:r>
              <a:rPr lang="en-US" altLang="zh-CN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=</a:t>
            </a: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</a:t>
            </a:r>
            <a:r>
              <a:rPr lang="en-US" altLang="zh-CN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25</a:t>
            </a: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～</a:t>
            </a:r>
            <a:r>
              <a:rPr lang="en-US" altLang="zh-CN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40</a:t>
            </a: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％；</a:t>
            </a:r>
          </a:p>
          <a:p>
            <a:pPr marL="0" lvl="0" indent="0" defTabSz="914400" ea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粘性土层，孔隙率 </a:t>
            </a:r>
            <a:r>
              <a:rPr lang="en-US" altLang="zh-CN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n</a:t>
            </a: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</a:t>
            </a:r>
            <a:r>
              <a:rPr lang="en-US" altLang="zh-CN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=</a:t>
            </a: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</a:t>
            </a:r>
            <a:r>
              <a:rPr lang="en-US" altLang="zh-CN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35</a:t>
            </a: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～</a:t>
            </a:r>
            <a:r>
              <a:rPr lang="en-US" altLang="zh-CN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50</a:t>
            </a: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％。</a:t>
            </a:r>
            <a:endParaRPr lang="zh-CN" altLang="en-US" sz="2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/>
          <p:nvPr/>
        </p:nvSpPr>
        <p:spPr>
          <a:xfrm>
            <a:off x="577850" y="692150"/>
            <a:ext cx="5578260" cy="232371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4. </a:t>
            </a: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减灾措施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Char char="ü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控制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地下水（承压水）的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开采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ts val="600"/>
              </a:spcBef>
              <a:buClrTx/>
              <a:buChar char="ü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人工回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灌</a:t>
            </a:r>
            <a:endParaRPr lang="en-US" altLang="zh-CN" sz="2400" dirty="0" smtClean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ts val="600"/>
              </a:spcBef>
              <a:buClrTx/>
              <a:buChar char="ü"/>
            </a:pP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ts val="600"/>
              </a:spcBef>
              <a:buClrTx/>
              <a:buChar char="ü"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79945" y="3429000"/>
            <a:ext cx="2376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CC"/>
                </a:solidFill>
                <a:latin typeface="+mn-lt"/>
              </a:rPr>
              <a:t>To be continued</a:t>
            </a:r>
            <a:endParaRPr lang="zh-CN" altLang="en-US" sz="2400" dirty="0">
              <a:solidFill>
                <a:srgbClr val="0000CC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028" descr="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7013"/>
            <a:ext cx="9144000" cy="40909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3" name="Text Box 1030"/>
          <p:cNvSpPr/>
          <p:nvPr/>
        </p:nvSpPr>
        <p:spPr>
          <a:xfrm>
            <a:off x="466725" y="476250"/>
            <a:ext cx="8139113" cy="2122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意大利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Vajont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水库滑坡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意大利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Vajont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水库位于阿尔卑斯褶皱山区的峡谷中，1960年开始蓄水，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1963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9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日，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2.5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亿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的山体从南坡突然滑入库中，不但使水库从此报废，被滑坡涌出的洪水摧毁了下游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个村庄，超过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2000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人丧生。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 descr="7"/>
          <p:cNvPicPr>
            <a:picLocks noChangeAspect="1"/>
          </p:cNvPicPr>
          <p:nvPr/>
        </p:nvPicPr>
        <p:blipFill>
          <a:blip r:embed="rId2">
            <a:lum contrast="6000"/>
          </a:blip>
          <a:stretch>
            <a:fillRect/>
          </a:stretch>
        </p:blipFill>
        <p:spPr>
          <a:xfrm>
            <a:off x="0" y="0"/>
            <a:ext cx="9144000" cy="5921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7" name="Text Box 3"/>
          <p:cNvSpPr/>
          <p:nvPr/>
        </p:nvSpPr>
        <p:spPr>
          <a:xfrm>
            <a:off x="2195513" y="6021388"/>
            <a:ext cx="4824412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意大利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Vajont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水库滑坡（剖面图）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grpSp>
        <p:nvGrpSpPr>
          <p:cNvPr id="9220" name="Group 4"/>
          <p:cNvGrpSpPr/>
          <p:nvPr/>
        </p:nvGrpSpPr>
        <p:grpSpPr>
          <a:xfrm>
            <a:off x="6372225" y="476250"/>
            <a:ext cx="1800225" cy="1179513"/>
            <a:chOff x="0" y="0"/>
            <a:chExt cx="1800200" cy="1179319"/>
          </a:xfrm>
        </p:grpSpPr>
        <p:sp>
          <p:nvSpPr>
            <p:cNvPr id="11269" name="下箭头 3"/>
            <p:cNvSpPr/>
            <p:nvPr/>
          </p:nvSpPr>
          <p:spPr>
            <a:xfrm>
              <a:off x="648072" y="504056"/>
              <a:ext cx="432048" cy="675263"/>
            </a:xfrm>
            <a:prstGeom prst="downArrow">
              <a:avLst>
                <a:gd name="adj1" fmla="val 50000"/>
                <a:gd name="adj2" fmla="val 42430"/>
              </a:avLst>
            </a:prstGeom>
            <a:noFill/>
            <a:ln w="9525" cap="flat" cmpd="sng">
              <a:solidFill>
                <a:srgbClr val="0000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just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0000CC"/>
                </a:solidFill>
                <a:ea typeface="楷体_GB2312" pitchFamily="1" charset="-122"/>
              </a:endParaRPr>
            </a:p>
          </p:txBody>
        </p:sp>
        <p:sp>
          <p:nvSpPr>
            <p:cNvPr id="11270" name="TextBox 4"/>
            <p:cNvSpPr/>
            <p:nvPr/>
          </p:nvSpPr>
          <p:spPr>
            <a:xfrm>
              <a:off x="0" y="0"/>
              <a:ext cx="1800200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algn="just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0099"/>
                  </a:solidFill>
                  <a:ea typeface="楷体_GB2312" pitchFamily="1" charset="-122"/>
                </a:rPr>
                <a:t>泥质岩层互层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kura_3">
  <a:themeElements>
    <a:clrScheme name="">
      <a:dk1>
        <a:srgbClr val="463634"/>
      </a:dk1>
      <a:lt1>
        <a:srgbClr val="AA947E"/>
      </a:lt1>
      <a:dk2>
        <a:srgbClr val="795241"/>
      </a:dk2>
      <a:lt2>
        <a:srgbClr val="000000"/>
      </a:lt2>
      <a:accent1>
        <a:srgbClr val="F9DBD3"/>
      </a:accent1>
      <a:accent2>
        <a:srgbClr val="DACA9C"/>
      </a:accent2>
      <a:accent3>
        <a:srgbClr val="D2C8C0"/>
      </a:accent3>
      <a:accent4>
        <a:srgbClr val="3A2D2B"/>
      </a:accent4>
      <a:accent5>
        <a:srgbClr val="FBEAE6"/>
      </a:accent5>
      <a:accent6>
        <a:srgbClr val="C5B78D"/>
      </a:accent6>
      <a:hlink>
        <a:srgbClr val="393A18"/>
      </a:hlink>
      <a:folHlink>
        <a:srgbClr val="560000"/>
      </a:folHlink>
    </a:clrScheme>
    <a:fontScheme name="Sakura_3">
      <a:majorFont>
        <a:latin typeface="Times New Roman"/>
        <a:ea typeface="宋体"/>
        <a:cs typeface="宋体"/>
      </a:majorFont>
      <a:minorFont>
        <a:latin typeface="Times New Roman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1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1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463634"/>
      </a:dk1>
      <a:lt1>
        <a:srgbClr val="AA947E"/>
      </a:lt1>
      <a:dk2>
        <a:srgbClr val="795241"/>
      </a:dk2>
      <a:lt2>
        <a:srgbClr val="000000"/>
      </a:lt2>
      <a:accent1>
        <a:srgbClr val="F9DBD3"/>
      </a:accent1>
      <a:accent2>
        <a:srgbClr val="DACA9C"/>
      </a:accent2>
      <a:accent3>
        <a:srgbClr val="D2C8C0"/>
      </a:accent3>
      <a:accent4>
        <a:srgbClr val="3A2D2B"/>
      </a:accent4>
      <a:accent5>
        <a:srgbClr val="FBEAE6"/>
      </a:accent5>
      <a:accent6>
        <a:srgbClr val="C5B78D"/>
      </a:accent6>
      <a:hlink>
        <a:srgbClr val="393A18"/>
      </a:hlink>
      <a:folHlink>
        <a:srgbClr val="5600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3075</Words>
  <Application>Microsoft Office PowerPoint</Application>
  <PresentationFormat>全屏显示(4:3)</PresentationFormat>
  <Paragraphs>363</Paragraphs>
  <Slides>73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1" baseType="lpstr">
      <vt:lpstr>Heiti SC Light</vt:lpstr>
      <vt:lpstr>黑体</vt:lpstr>
      <vt:lpstr>楷体_GB2312</vt:lpstr>
      <vt:lpstr>宋体</vt:lpstr>
      <vt:lpstr>Arial</vt:lpstr>
      <vt:lpstr>Times New Roman</vt:lpstr>
      <vt:lpstr>Wingdings</vt:lpstr>
      <vt:lpstr>Sakura_3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huliming</dc:creator>
  <cp:lastModifiedBy>Lenovo</cp:lastModifiedBy>
  <cp:revision>42</cp:revision>
  <dcterms:created xsi:type="dcterms:W3CDTF">2013-12-13T09:54:00Z</dcterms:created>
  <dcterms:modified xsi:type="dcterms:W3CDTF">2019-12-12T09:15:57Z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2052-10.1.0.6489</vt:lpwstr>
  </property>
</Properties>
</file>